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93854"/>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452" autoAdjust="0"/>
    <p:restoredTop sz="93987" autoAdjust="0"/>
  </p:normalViewPr>
  <p:slideViewPr>
    <p:cSldViewPr snapToGrid="0">
      <p:cViewPr>
        <p:scale>
          <a:sx n="57" d="100"/>
          <a:sy n="57" d="100"/>
        </p:scale>
        <p:origin x="-6736" y="-8104"/>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1.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4/4/21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png>
</file>

<file path=ppt/media/image3.tiff>
</file>

<file path=ppt/media/image4.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4/4/21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4/4/21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4/4/21</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emf"/><Relationship Id="rId13"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tiff"/><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emf"/><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37911A0-5141-1349-957D-C5C63DB2D86E}"/>
              </a:ext>
            </a:extLst>
          </p:cNvPr>
          <p:cNvPicPr>
            <a:picLocks noChangeAspect="1"/>
          </p:cNvPicPr>
          <p:nvPr/>
        </p:nvPicPr>
        <p:blipFill>
          <a:blip r:embed="rId3"/>
          <a:stretch>
            <a:fillRect/>
          </a:stretch>
        </p:blipFill>
        <p:spPr>
          <a:xfrm>
            <a:off x="30212" y="2708451"/>
            <a:ext cx="43891200" cy="30275243"/>
          </a:xfrm>
          <a:prstGeom prst="rect">
            <a:avLst/>
          </a:prstGeom>
        </p:spPr>
      </p:pic>
      <p:sp>
        <p:nvSpPr>
          <p:cNvPr id="4" name="Title 3"/>
          <p:cNvSpPr>
            <a:spLocks noGrp="1"/>
          </p:cNvSpPr>
          <p:nvPr>
            <p:ph type="title"/>
          </p:nvPr>
        </p:nvSpPr>
        <p:spPr>
          <a:xfrm>
            <a:off x="6164882" y="-452527"/>
            <a:ext cx="31561436" cy="2519919"/>
          </a:xfrm>
        </p:spPr>
        <p:txBody>
          <a:bodyPr>
            <a:normAutofit/>
          </a:bodyPr>
          <a:lstStyle/>
          <a:p>
            <a:pPr algn="ctr"/>
            <a:r>
              <a:rPr lang="en-US" sz="7200" dirty="0">
                <a:solidFill>
                  <a:srgbClr val="FFFF00"/>
                </a:solidFill>
              </a:rPr>
              <a:t>Regions of pion production in Semi-Inclusive Deep Inelastic Scattering</a:t>
            </a:r>
            <a:br>
              <a:rPr lang="en-US" sz="9600" dirty="0">
                <a:solidFill>
                  <a:srgbClr val="FFFF00"/>
                </a:solidFill>
                <a:latin typeface="Palatino" charset="0"/>
                <a:ea typeface="Palatino" charset="0"/>
                <a:cs typeface="Palatino" charset="0"/>
              </a:rPr>
            </a:br>
            <a:endParaRPr lang="en-US" sz="5300" dirty="0">
              <a:latin typeface="Palatino" charset="0"/>
              <a:ea typeface="Palatino" charset="0"/>
              <a:cs typeface="Palatino" charset="0"/>
            </a:endParaRPr>
          </a:p>
        </p:txBody>
      </p:sp>
      <p:sp>
        <p:nvSpPr>
          <p:cNvPr id="23" name="Text Placeholder 22"/>
          <p:cNvSpPr>
            <a:spLocks noGrp="1"/>
          </p:cNvSpPr>
          <p:nvPr>
            <p:ph type="body" sz="quarter" idx="36"/>
          </p:nvPr>
        </p:nvSpPr>
        <p:spPr>
          <a:xfrm>
            <a:off x="4992210" y="1228574"/>
            <a:ext cx="34259520" cy="1598123"/>
          </a:xfrm>
        </p:spPr>
        <p:txBody>
          <a:bodyPr/>
          <a:lstStyle/>
          <a:p>
            <a:pPr algn="ctr"/>
            <a:r>
              <a:rPr lang="en-US" sz="3960" b="1" dirty="0">
                <a:latin typeface="Palatino" charset="0"/>
                <a:ea typeface="Palatino" charset="0"/>
                <a:cs typeface="Palatino" charset="0"/>
              </a:rPr>
              <a:t>S. Dolan</a:t>
            </a:r>
            <a:r>
              <a:rPr lang="en-US" sz="3960" b="1" baseline="30000" dirty="0">
                <a:latin typeface="Palatino" charset="0"/>
                <a:ea typeface="Palatino" charset="0"/>
                <a:cs typeface="Palatino" charset="0"/>
              </a:rPr>
              <a:t>1</a:t>
            </a:r>
            <a:r>
              <a:rPr lang="en-US" sz="3960" b="1" dirty="0">
                <a:latin typeface="Palatino" charset="0"/>
                <a:ea typeface="Palatino" charset="0"/>
                <a:cs typeface="Palatino" charset="0"/>
              </a:rPr>
              <a:t>, L. Gamberg</a:t>
            </a:r>
            <a:r>
              <a:rPr lang="en-US" sz="3960" b="1" baseline="30000" dirty="0">
                <a:latin typeface="Palatino" charset="0"/>
                <a:ea typeface="Palatino" charset="0"/>
                <a:cs typeface="Palatino" charset="0"/>
              </a:rPr>
              <a:t>1</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A. Prokudin</a:t>
            </a:r>
            <a:r>
              <a:rPr lang="en-US" sz="3960" b="1" baseline="30000" dirty="0">
                <a:solidFill>
                  <a:srgbClr val="FFFF00"/>
                </a:solidFill>
                <a:latin typeface="Palatino" charset="0"/>
                <a:ea typeface="Palatino" charset="0"/>
                <a:cs typeface="Palatino" charset="0"/>
              </a:rPr>
              <a:t>1,2</a:t>
            </a:r>
            <a:r>
              <a:rPr lang="en-US" sz="3960" b="1" dirty="0">
                <a:latin typeface="Palatino" charset="0"/>
                <a:ea typeface="Palatino" charset="0"/>
                <a:cs typeface="Palatino" charset="0"/>
              </a:rPr>
              <a:t>, M. Boglione</a:t>
            </a:r>
            <a:r>
              <a:rPr lang="en-US" sz="3960" b="1" baseline="30000" dirty="0">
                <a:latin typeface="Palatino" charset="0"/>
                <a:ea typeface="Palatino" charset="0"/>
                <a:cs typeface="Palatino" charset="0"/>
              </a:rPr>
              <a:t>3</a:t>
            </a:r>
            <a:r>
              <a:rPr lang="en-US" sz="3960" b="1" dirty="0">
                <a:latin typeface="Palatino" charset="0"/>
                <a:ea typeface="Palatino" charset="0"/>
                <a:cs typeface="Palatino" charset="0"/>
              </a:rPr>
              <a:t>, M. Diefenthaler</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 W. Melnitchouk</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 D. Pitonyak</a:t>
            </a:r>
            <a:r>
              <a:rPr lang="en-US" sz="3960" b="1" baseline="30000" dirty="0">
                <a:latin typeface="Palatino" charset="0"/>
                <a:ea typeface="Palatino" charset="0"/>
                <a:cs typeface="Palatino" charset="0"/>
              </a:rPr>
              <a:t>4</a:t>
            </a:r>
            <a:r>
              <a:rPr lang="en-US" sz="3960" b="1" dirty="0">
                <a:latin typeface="Palatino" charset="0"/>
                <a:ea typeface="Palatino" charset="0"/>
                <a:cs typeface="Palatino" charset="0"/>
              </a:rPr>
              <a:t>, T. Rogers</a:t>
            </a:r>
            <a:r>
              <a:rPr lang="en-US" sz="3960" b="1" baseline="30000" dirty="0">
                <a:latin typeface="Palatino" charset="0"/>
                <a:ea typeface="Palatino" charset="0"/>
                <a:cs typeface="Palatino" charset="0"/>
              </a:rPr>
              <a:t>2,5</a:t>
            </a:r>
            <a:r>
              <a:rPr lang="en-US" sz="3960" b="1" dirty="0">
                <a:latin typeface="Palatino" charset="0"/>
                <a:ea typeface="Palatino" charset="0"/>
                <a:cs typeface="Palatino" charset="0"/>
              </a:rPr>
              <a:t>, N. Sato</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 </a:t>
            </a:r>
            <a:endParaRPr lang="en-US" sz="3960" b="1" baseline="30000"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1</a:t>
            </a:r>
            <a:r>
              <a:rPr lang="en-US" sz="2520" b="1" dirty="0">
                <a:latin typeface="Palatino" charset="0"/>
                <a:ea typeface="Palatino" charset="0"/>
                <a:cs typeface="Palatino" charset="0"/>
              </a:rPr>
              <a:t> Division of Science, Penn State University Berks, Reading, PA, </a:t>
            </a:r>
            <a:r>
              <a:rPr lang="en-US" sz="2520" b="1" baseline="30000" dirty="0">
                <a:latin typeface="Palatino" charset="0"/>
                <a:ea typeface="Palatino" charset="0"/>
                <a:cs typeface="Palatino" charset="0"/>
              </a:rPr>
              <a:t>2</a:t>
            </a:r>
            <a:r>
              <a:rPr lang="en-US" sz="2520" b="1" dirty="0">
                <a:latin typeface="Palatino" charset="0"/>
                <a:ea typeface="Palatino" charset="0"/>
                <a:cs typeface="Palatino" charset="0"/>
              </a:rPr>
              <a:t> Theory Center, Jefferson Lab, Newport News, VA, </a:t>
            </a:r>
            <a:r>
              <a:rPr lang="en-US" sz="2520" b="1" baseline="30000" dirty="0">
                <a:latin typeface="Palatino" charset="0"/>
                <a:ea typeface="Palatino" charset="0"/>
                <a:cs typeface="Palatino" charset="0"/>
              </a:rPr>
              <a:t>3</a:t>
            </a:r>
            <a:r>
              <a:rPr lang="en-US" sz="2520" b="1" dirty="0">
                <a:latin typeface="Palatino" charset="0"/>
                <a:ea typeface="Palatino" charset="0"/>
                <a:cs typeface="Palatino" charset="0"/>
              </a:rPr>
              <a:t> University of Turin, Italy, </a:t>
            </a:r>
            <a:r>
              <a:rPr lang="en-US" sz="2520" b="1" baseline="30000" dirty="0">
                <a:latin typeface="Palatino" charset="0"/>
                <a:ea typeface="Palatino" charset="0"/>
                <a:cs typeface="Palatino" charset="0"/>
              </a:rPr>
              <a:t>4</a:t>
            </a:r>
            <a:r>
              <a:rPr lang="en-US" sz="2520" b="1" dirty="0">
                <a:latin typeface="Palatino" charset="0"/>
                <a:ea typeface="Palatino" charset="0"/>
                <a:cs typeface="Palatino" charset="0"/>
              </a:rPr>
              <a:t> Lebanon Valley College, PA </a:t>
            </a:r>
            <a:r>
              <a:rPr lang="en-US" sz="2520" b="1" baseline="30000" dirty="0">
                <a:latin typeface="Palatino" charset="0"/>
                <a:ea typeface="Palatino" charset="0"/>
                <a:cs typeface="Palatino" charset="0"/>
              </a:rPr>
              <a:t>5</a:t>
            </a:r>
            <a:r>
              <a:rPr lang="en-US" sz="2520" b="1" dirty="0">
                <a:latin typeface="Palatino" charset="0"/>
                <a:ea typeface="Palatino" charset="0"/>
                <a:cs typeface="Palatino" charset="0"/>
              </a:rPr>
              <a:t> Old Dominion University, Norfolk, VA</a:t>
            </a:r>
          </a:p>
          <a:p>
            <a:pPr algn="ctr"/>
            <a:endParaRPr lang="en-US" sz="2520" b="1" dirty="0">
              <a:latin typeface="Palatino" charset="0"/>
              <a:ea typeface="Palatino" charset="0"/>
              <a:cs typeface="Palatino" charset="0"/>
            </a:endParaRPr>
          </a:p>
          <a:p>
            <a:endParaRPr lang="en-US" sz="2520" b="1" dirty="0"/>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164030" y="28140493"/>
            <a:ext cx="14234160" cy="804672"/>
          </a:xfrm>
          <a:solidFill>
            <a:schemeClr val="accent5"/>
          </a:solidFill>
        </p:spPr>
        <p:txBody>
          <a:bodyPr/>
          <a:lstStyle/>
          <a:p>
            <a:r>
              <a:rPr lang="en-US" sz="4400" b="1" dirty="0">
                <a:latin typeface="Palatino" charset="0"/>
                <a:ea typeface="Palatino" charset="0"/>
                <a:cs typeface="Palatino" charset="0"/>
              </a:rPr>
              <a:t>Acknowledgements</a:t>
            </a:r>
          </a:p>
        </p:txBody>
      </p:sp>
      <mc:AlternateContent xmlns:mc="http://schemas.openxmlformats.org/markup-compatibility/2006">
        <mc:Choice xmlns:a14="http://schemas.microsoft.com/office/drawing/2010/main" Requires="a14">
          <p:sp>
            <p:nvSpPr>
              <p:cNvPr id="3" name="Content Placeholder 2"/>
              <p:cNvSpPr>
                <a:spLocks noGrp="1"/>
              </p:cNvSpPr>
              <p:nvPr>
                <p:ph sz="quarter" idx="32"/>
              </p:nvPr>
            </p:nvSpPr>
            <p:spPr>
              <a:xfrm>
                <a:off x="14829838" y="3978522"/>
                <a:ext cx="13990320" cy="7426876"/>
              </a:xfrm>
              <a:solidFill>
                <a:schemeClr val="bg1">
                  <a:alpha val="81000"/>
                </a:schemeClr>
              </a:solidFill>
            </p:spPr>
            <p:txBody>
              <a:bodyPr lIns="91440">
                <a:noAutofit/>
              </a:bodyPr>
              <a:lstStyle/>
              <a:p>
                <a:pPr marL="0" indent="0" algn="just">
                  <a:buNone/>
                </a:pPr>
                <a:r>
                  <a:rPr lang="en-US" sz="3200" dirty="0">
                    <a:latin typeface="Palatino" charset="0"/>
                    <a:ea typeface="Palatino" charset="0"/>
                    <a:cs typeface="Palatino" charset="0"/>
                  </a:rPr>
                  <a:t>Each region has significant experimental and theoretical interest, and each is important for understanding the nucleon structure. The precise demarcation of these regions is not exactly known yet and is needed for phenomenological study of the nucleon structure. One region of the major interest is the Transverse Momentum Dependent (TMD) current fragmentation region. It allows to map three-dimensional structure of the nucleon. The future facilities, such as the Electron-Ion Collider, aim at unraveling three-dimensional stricture of the nucleon via TMD related measurements. TMD factorization theorem receives corrections in terms of powers </a:t>
                </a:r>
                <a14:m>
                  <m:oMath xmlns:m="http://schemas.openxmlformats.org/officeDocument/2006/math">
                    <m:r>
                      <a:rPr lang="en-US" sz="3200" i="1" smtClean="0">
                        <a:latin typeface="Cambria Math" panose="02040503050406030204" pitchFamily="18" charset="0"/>
                        <a:ea typeface="Cambria Math" panose="02040503050406030204" pitchFamily="18" charset="0"/>
                        <a:cs typeface="Palatino" charset="0"/>
                      </a:rPr>
                      <m:t>𝛿</m:t>
                    </m:r>
                    <m:r>
                      <a:rPr lang="en-US" sz="3200" b="0" i="1" smtClean="0">
                        <a:latin typeface="Cambria Math" panose="02040503050406030204" pitchFamily="18" charset="0"/>
                        <a:ea typeface="Cambria Math" panose="02040503050406030204" pitchFamily="18" charset="0"/>
                        <a:cs typeface="Palatino" charset="0"/>
                      </a:rPr>
                      <m:t>~</m:t>
                    </m:r>
                    <m:f>
                      <m:fPr>
                        <m:ctrlPr>
                          <a:rPr lang="en-US" sz="3200" b="0" i="1" smtClean="0">
                            <a:latin typeface="Cambria Math" panose="02040503050406030204" pitchFamily="18" charset="0"/>
                            <a:ea typeface="Cambria Math" panose="02040503050406030204" pitchFamily="18" charset="0"/>
                          </a:rPr>
                        </m:ctrlPr>
                      </m:fPr>
                      <m:num>
                        <m:sSub>
                          <m:sSubPr>
                            <m:ctrlPr>
                              <a:rPr lang="en-US" sz="3200" b="0" i="1" smtClean="0">
                                <a:latin typeface="Cambria Math" panose="02040503050406030204" pitchFamily="18" charset="0"/>
                                <a:ea typeface="Cambria Math" panose="02040503050406030204" pitchFamily="18" charset="0"/>
                              </a:rPr>
                            </m:ctrlPr>
                          </m:sSubPr>
                          <m:e>
                            <m:r>
                              <a:rPr lang="en-US" sz="3200" b="0" i="1" smtClean="0">
                                <a:latin typeface="Cambria Math" panose="02040503050406030204" pitchFamily="18" charset="0"/>
                                <a:ea typeface="Cambria Math" panose="02040503050406030204" pitchFamily="18" charset="0"/>
                              </a:rPr>
                              <m:t>𝑃</m:t>
                            </m:r>
                          </m:e>
                          <m:sub>
                            <m:r>
                              <a:rPr lang="en-US" sz="3200" b="0" i="1" smtClean="0">
                                <a:latin typeface="Cambria Math" panose="02040503050406030204" pitchFamily="18" charset="0"/>
                                <a:ea typeface="Cambria Math" panose="02040503050406030204" pitchFamily="18" charset="0"/>
                              </a:rPr>
                              <m:t>𝑇</m:t>
                            </m:r>
                          </m:sub>
                        </m:sSub>
                      </m:num>
                      <m:den>
                        <m:sSub>
                          <m:sSubPr>
                            <m:ctrlPr>
                              <a:rPr lang="en-US" sz="3200" b="0" i="1" smtClean="0">
                                <a:latin typeface="Cambria Math" panose="02040503050406030204" pitchFamily="18" charset="0"/>
                                <a:ea typeface="Cambria Math" panose="02040503050406030204" pitchFamily="18" charset="0"/>
                              </a:rPr>
                            </m:ctrlPr>
                          </m:sSubPr>
                          <m:e>
                            <m:r>
                              <a:rPr lang="en-US" sz="3200" b="0" i="1" smtClean="0">
                                <a:latin typeface="Cambria Math" panose="02040503050406030204" pitchFamily="18" charset="0"/>
                                <a:ea typeface="Cambria Math" panose="02040503050406030204" pitchFamily="18" charset="0"/>
                              </a:rPr>
                              <m:t>𝑧</m:t>
                            </m:r>
                          </m:e>
                          <m:sub>
                            <m:r>
                              <a:rPr lang="en-US" sz="3200" b="0" i="1" smtClean="0">
                                <a:latin typeface="Cambria Math" panose="02040503050406030204" pitchFamily="18" charset="0"/>
                                <a:ea typeface="Cambria Math" panose="02040503050406030204" pitchFamily="18" charset="0"/>
                              </a:rPr>
                              <m:t>h</m:t>
                            </m:r>
                          </m:sub>
                        </m:sSub>
                        <m:r>
                          <a:rPr lang="en-US" sz="3200" b="0" i="1" smtClean="0">
                            <a:latin typeface="Cambria Math" panose="02040503050406030204" pitchFamily="18" charset="0"/>
                            <a:ea typeface="Cambria Math" panose="02040503050406030204" pitchFamily="18" charset="0"/>
                          </a:rPr>
                          <m:t>𝑄</m:t>
                        </m:r>
                      </m:den>
                    </m:f>
                  </m:oMath>
                </a14:m>
                <a:r>
                  <a:rPr lang="en-US" sz="3200" dirty="0">
                    <a:latin typeface="Palatino" charset="0"/>
                    <a:ea typeface="Cambria Math" panose="02040503050406030204" pitchFamily="18" charset="0"/>
                  </a:rPr>
                  <a:t>. </a:t>
                </a:r>
                <a:r>
                  <a:rPr lang="en-US" sz="3200" dirty="0">
                    <a:latin typeface="Palatino" charset="0"/>
                    <a:ea typeface="Palatino" charset="0"/>
                    <a:cs typeface="Palatino" charset="0"/>
                  </a:rPr>
                  <a:t>The purpose of this project is to identify the regions of pion production for SIDIS indicated in Fig. 1. Recently, in Ref. [2] we introduced 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for the  various regions in SIDIS. Each  ratio is a function of the underlying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kinematics. If all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 </a:t>
                </a:r>
                <a14:m>
                  <m:oMath xmlns:m="http://schemas.openxmlformats.org/officeDocument/2006/math">
                    <m:r>
                      <a:rPr lang="en-US" sz="3200" i="1" dirty="0">
                        <a:latin typeface="Cambria Math" charset="0"/>
                        <a:ea typeface="Palatino" charset="0"/>
                        <a:cs typeface="Palatino" charset="0"/>
                      </a:rPr>
                      <m:t>≪</m:t>
                    </m:r>
                    <m:r>
                      <a:rPr lang="en-US" sz="3200" i="1" dirty="0">
                        <a:latin typeface="Cambria Math" panose="02040503050406030204" pitchFamily="18" charset="0"/>
                        <a:ea typeface="Palatino" charset="0"/>
                        <a:cs typeface="Palatino" charset="0"/>
                      </a:rPr>
                      <m:t> </m:t>
                    </m:r>
                  </m:oMath>
                </a14:m>
                <a:r>
                  <a:rPr lang="en-US" sz="3200" dirty="0">
                    <a:latin typeface="Palatino" charset="0"/>
                    <a:ea typeface="Palatino" charset="0"/>
                    <a:cs typeface="Palatino" charset="0"/>
                  </a:rPr>
                  <a:t>1, then the corresponding region of the data is the TMD current fragmentation region.</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p:txBody>
          </p:sp>
        </mc:Choice>
        <mc:Fallback>
          <p:sp>
            <p:nvSpPr>
              <p:cNvPr id="3" name="Content Placeholder 2"/>
              <p:cNvSpPr>
                <a:spLocks noGrp="1" noRot="1" noChangeAspect="1" noMove="1" noResize="1" noEditPoints="1" noAdjustHandles="1" noChangeArrowheads="1" noChangeShapeType="1" noTextEdit="1"/>
              </p:cNvSpPr>
              <p:nvPr>
                <p:ph sz="quarter" idx="32"/>
              </p:nvPr>
            </p:nvSpPr>
            <p:spPr>
              <a:xfrm>
                <a:off x="14829838" y="3978522"/>
                <a:ext cx="13990320" cy="7426876"/>
              </a:xfrm>
              <a:blipFill>
                <a:blip r:embed="rId4"/>
                <a:stretch>
                  <a:fillRect l="-1089" r="-1089" b="-1024"/>
                </a:stretch>
              </a:blipFill>
            </p:spPr>
            <p:txBody>
              <a:bodyPr/>
              <a:lstStyle/>
              <a:p>
                <a:r>
                  <a:rPr lang="en-US">
                    <a:noFill/>
                  </a:rPr>
                  <a:t> </a:t>
                </a:r>
              </a:p>
            </p:txBody>
          </p:sp>
        </mc:Fallback>
      </mc:AlternateContent>
      <p:pic>
        <p:nvPicPr>
          <p:cNvPr id="17" name="Picture 16"/>
          <p:cNvPicPr>
            <a:picLocks noChangeAspect="1"/>
          </p:cNvPicPr>
          <p:nvPr/>
        </p:nvPicPr>
        <p:blipFill>
          <a:blip r:embed="rId5"/>
          <a:stretch>
            <a:fillRect/>
          </a:stretch>
        </p:blipFill>
        <p:spPr>
          <a:xfrm>
            <a:off x="3478087" y="156801"/>
            <a:ext cx="2546445" cy="2519919"/>
          </a:xfrm>
          <a:prstGeom prst="rect">
            <a:avLst/>
          </a:prstGeom>
        </p:spPr>
      </p:pic>
      <p:sp>
        <p:nvSpPr>
          <p:cNvPr id="30" name="Content Placeholder 2"/>
          <p:cNvSpPr>
            <a:spLocks noGrp="1"/>
          </p:cNvSpPr>
          <p:nvPr>
            <p:ph sz="quarter" idx="32"/>
          </p:nvPr>
        </p:nvSpPr>
        <p:spPr>
          <a:xfrm>
            <a:off x="392558" y="3981858"/>
            <a:ext cx="13990319" cy="24640989"/>
          </a:xfrm>
          <a:solidFill>
            <a:schemeClr val="bg1">
              <a:alpha val="81000"/>
            </a:schemeClr>
          </a:solidFill>
        </p:spPr>
        <p:txBody>
          <a:bodyPr lIns="91440">
            <a:noAutofit/>
          </a:bodyPr>
          <a:lstStyle/>
          <a:p>
            <a:pPr marL="0" indent="0" algn="just">
              <a:spcBef>
                <a:spcPts val="0"/>
              </a:spcBef>
              <a:buNone/>
            </a:pPr>
            <a:r>
              <a:rPr lang="en-US" sz="3200" dirty="0">
                <a:latin typeface="Palatino" charset="0"/>
                <a:ea typeface="Palatino" charset="0"/>
                <a:cs typeface="Palatino" charset="0"/>
              </a:rPr>
              <a:t>Protons and neutrons (nucleons), which make up the nucleus of an atom, are not fundamental constituents of matter, but are themselves made up of particles called quarks. These quarks are “glued” together by the strong nuclear force, which is mediated by another particle called the gluon.  Collectively quarks and gluons are called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Any particle containing quarks is called a hadron.  Moreover, the quarks are not static inside of a nucleon – they have an intrinsic momentum even for a nucleon at rest. Understanding the underlying structure of the nucleon in terms of partons  is one of the central goals of modern nuclear physics.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are not directly accessible by experiment, but rather experimental measurements are related by factorization theorems to functions that describe </a:t>
            </a:r>
            <a:r>
              <a:rPr lang="en-US" sz="3200" dirty="0" err="1">
                <a:latin typeface="Palatino" charset="0"/>
                <a:ea typeface="Palatino" charset="0"/>
                <a:cs typeface="Palatino" charset="0"/>
              </a:rPr>
              <a:t>partonic</a:t>
            </a:r>
            <a:r>
              <a:rPr lang="en-US" sz="3200" dirty="0">
                <a:latin typeface="Palatino" charset="0"/>
                <a:ea typeface="Palatino" charset="0"/>
                <a:cs typeface="Palatino" charset="0"/>
              </a:rPr>
              <a:t> structure of the nucleon.</a:t>
            </a:r>
          </a:p>
          <a:p>
            <a:pPr marL="0" indent="0" algn="just">
              <a:spcBef>
                <a:spcPts val="0"/>
              </a:spcBef>
              <a:buNone/>
            </a:pPr>
            <a:r>
              <a:rPr lang="en-US" sz="3200" dirty="0">
                <a:latin typeface="Palatino" charset="0"/>
                <a:ea typeface="Palatino" charset="0"/>
                <a:cs typeface="Palatino" charset="0"/>
              </a:rPr>
              <a:t>One of the ways to access intrinsic motion is through a process called semi-inclusive deep inelastic scattering (SIDIS).  In this reaction, a high-energy electron scatters off a quark within the nucleon.  This quark forms a hadron in the final-state (e.g., a pion), which is detected along with the scattered electron (see Fig.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r>
              <a:rPr lang="en-US" sz="3200" dirty="0">
                <a:latin typeface="Palatino" charset="0"/>
                <a:ea typeface="Palatino" charset="0"/>
                <a:cs typeface="Palatino" charset="0"/>
              </a:rPr>
              <a:t>In general, </a:t>
            </a:r>
            <a:r>
              <a:rPr lang="en-US" sz="3200" dirty="0" err="1">
                <a:latin typeface="Palatino" charset="0"/>
                <a:ea typeface="Palatino" charset="0"/>
                <a:cs typeface="Palatino" charset="0"/>
              </a:rPr>
              <a:t>pions</a:t>
            </a:r>
            <a:r>
              <a:rPr lang="en-US" sz="3200" dirty="0">
                <a:latin typeface="Palatino" charset="0"/>
                <a:ea typeface="Palatino" charset="0"/>
                <a:cs typeface="Palatino" charset="0"/>
              </a:rPr>
              <a:t> in this reaction are produced from the fragmentation of the struck quark (current region), remnants of the struck nucleon (target region), or from gluons radiated in the process, Ref. [1]. In this figure we show regions of pion production in rapidity, </a:t>
            </a:r>
            <a:r>
              <a:rPr lang="en-US" sz="3200" i="1" dirty="0">
                <a:latin typeface="Palatino" charset="0"/>
                <a:ea typeface="Palatino" charset="0"/>
                <a:cs typeface="Palatino" charset="0"/>
              </a:rPr>
              <a:t>y</a:t>
            </a:r>
            <a:r>
              <a:rPr lang="en-US" sz="3200" dirty="0">
                <a:latin typeface="Palatino" charset="0"/>
                <a:ea typeface="Palatino" charset="0"/>
                <a:cs typeface="Palatino" charset="0"/>
              </a:rPr>
              <a:t>, and transverse momentum </a:t>
            </a:r>
            <a:r>
              <a:rPr lang="en-US" sz="3200" i="1" dirty="0" err="1">
                <a:latin typeface="Palatino" charset="0"/>
                <a:ea typeface="Palatino" charset="0"/>
                <a:cs typeface="Palatino" charset="0"/>
              </a:rPr>
              <a:t>q</a:t>
            </a:r>
            <a:r>
              <a:rPr lang="en-US" sz="3200" i="1" baseline="-25000" dirty="0" err="1">
                <a:latin typeface="Palatino" charset="0"/>
                <a:ea typeface="Palatino" charset="0"/>
                <a:cs typeface="Palatino" charset="0"/>
              </a:rPr>
              <a:t>T</a:t>
            </a:r>
            <a:r>
              <a:rPr lang="en-US" sz="3200" i="1" dirty="0">
                <a:latin typeface="Palatino" charset="0"/>
                <a:ea typeface="Palatino" charset="0"/>
                <a:cs typeface="Palatino" charset="0"/>
              </a:rPr>
              <a:t>=P</a:t>
            </a:r>
            <a:r>
              <a:rPr lang="en-US" sz="3200" i="1" baseline="-25000" dirty="0">
                <a:latin typeface="Palatino" charset="0"/>
                <a:ea typeface="Palatino" charset="0"/>
                <a:cs typeface="Palatino" charset="0"/>
              </a:rPr>
              <a:t>T</a:t>
            </a:r>
            <a:r>
              <a:rPr lang="en-US" sz="3200" i="1" dirty="0">
                <a:latin typeface="Palatino" charset="0"/>
                <a:ea typeface="Palatino" charset="0"/>
                <a:cs typeface="Palatino" charset="0"/>
              </a:rPr>
              <a:t>/</a:t>
            </a:r>
            <a:r>
              <a:rPr lang="en-US" sz="3200" i="1" dirty="0" err="1">
                <a:latin typeface="Palatino" charset="0"/>
                <a:ea typeface="Palatino" charset="0"/>
                <a:cs typeface="Palatino" charset="0"/>
              </a:rPr>
              <a:t>z</a:t>
            </a:r>
            <a:r>
              <a:rPr lang="en-US" sz="3200" i="1" baseline="-25000" dirty="0" err="1">
                <a:latin typeface="Palatino" charset="0"/>
                <a:ea typeface="Palatino" charset="0"/>
                <a:cs typeface="Palatino" charset="0"/>
              </a:rPr>
              <a:t>h</a:t>
            </a:r>
            <a:r>
              <a:rPr lang="en-US" sz="3200" baseline="30000" dirty="0">
                <a:latin typeface="Palatino" charset="0"/>
                <a:ea typeface="Palatino" charset="0"/>
                <a:cs typeface="Palatino" charset="0"/>
              </a:rPr>
              <a:t> </a:t>
            </a:r>
            <a:r>
              <a:rPr lang="en-US" sz="3200" dirty="0">
                <a:latin typeface="Palatino" charset="0"/>
                <a:ea typeface="Palatino" charset="0"/>
                <a:cs typeface="Palatino" charset="0"/>
              </a:rPr>
              <a:t>plane:</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r>
              <a:rPr lang="en-US" sz="3200" dirty="0">
                <a:latin typeface="Palatino" charset="0"/>
                <a:ea typeface="Palatino" charset="0"/>
                <a:cs typeface="Palatino" charset="0"/>
              </a:rPr>
              <a:t>In our study we determine the portion of the data that corresponds to the current fragmentation region. Typical variables for SIDIS are: </a:t>
            </a:r>
            <a:r>
              <a:rPr lang="en-US" sz="3200" i="1" dirty="0" err="1">
                <a:latin typeface="Palatino"/>
                <a:cs typeface="Palatino"/>
              </a:rPr>
              <a:t>x</a:t>
            </a:r>
            <a:r>
              <a:rPr lang="en-US" sz="3200" i="1" baseline="-25000" dirty="0" err="1">
                <a:latin typeface="Palatino"/>
                <a:cs typeface="Palatino"/>
              </a:rPr>
              <a:t>Bj</a:t>
            </a:r>
            <a:r>
              <a:rPr lang="en-US" sz="3200" i="1" dirty="0">
                <a:latin typeface="Palatino"/>
                <a:cs typeface="Palatino"/>
              </a:rPr>
              <a:t> -</a:t>
            </a:r>
            <a:r>
              <a:rPr lang="en-US" sz="3200" dirty="0">
                <a:latin typeface="Palatino"/>
                <a:cs typeface="Palatino"/>
              </a:rPr>
              <a:t> </a:t>
            </a:r>
            <a:r>
              <a:rPr lang="en-US" sz="3200" dirty="0" err="1">
                <a:latin typeface="Palatino"/>
                <a:cs typeface="Palatino"/>
              </a:rPr>
              <a:t>Bjorken</a:t>
            </a:r>
            <a:r>
              <a:rPr lang="en-US" sz="3200" dirty="0">
                <a:latin typeface="Palatino"/>
                <a:cs typeface="Palatino"/>
              </a:rPr>
              <a:t> variable, momentum fraction of the proton momentum carried by the quark, </a:t>
            </a:r>
            <a:r>
              <a:rPr lang="en-US" sz="3200" i="1" dirty="0" err="1">
                <a:latin typeface="Palatino"/>
                <a:cs typeface="Palatino"/>
              </a:rPr>
              <a:t>z</a:t>
            </a:r>
            <a:r>
              <a:rPr lang="en-US" sz="3200" i="1" baseline="-25000" dirty="0" err="1">
                <a:latin typeface="Palatino"/>
                <a:cs typeface="Palatino"/>
              </a:rPr>
              <a:t>h</a:t>
            </a:r>
            <a:r>
              <a:rPr lang="en-US" sz="3200" i="1" dirty="0">
                <a:latin typeface="Palatino"/>
                <a:cs typeface="Palatino"/>
              </a:rPr>
              <a:t> -</a:t>
            </a:r>
            <a:r>
              <a:rPr lang="en-US" sz="3200" dirty="0">
                <a:latin typeface="Palatino"/>
                <a:cs typeface="Palatino"/>
              </a:rPr>
              <a:t> a similar variable for the produced hadron, </a:t>
            </a:r>
            <a:r>
              <a:rPr lang="en-US" sz="3200" i="1" dirty="0">
                <a:latin typeface="Palatino"/>
                <a:cs typeface="Palatino"/>
              </a:rPr>
              <a:t>P</a:t>
            </a:r>
            <a:r>
              <a:rPr lang="en-US" sz="3200" i="1" baseline="-25000" dirty="0">
                <a:latin typeface="Palatino"/>
                <a:cs typeface="Palatino"/>
              </a:rPr>
              <a:t>T</a:t>
            </a:r>
            <a:r>
              <a:rPr lang="en-US" sz="3200" i="1" dirty="0">
                <a:latin typeface="Palatino"/>
                <a:cs typeface="Palatino"/>
              </a:rPr>
              <a:t> </a:t>
            </a:r>
            <a:r>
              <a:rPr lang="en-US" sz="3200" dirty="0">
                <a:latin typeface="Palatino"/>
                <a:cs typeface="Palatino"/>
              </a:rPr>
              <a:t>is measured transverse momentum of the produced hadron in the photon-proton center of mass frame, </a:t>
            </a:r>
            <a:r>
              <a:rPr lang="en-US" sz="3200" i="1" dirty="0">
                <a:latin typeface="Palatino"/>
                <a:cs typeface="Palatino"/>
              </a:rPr>
              <a:t>Q</a:t>
            </a:r>
            <a:r>
              <a:rPr lang="en-US" sz="3200" dirty="0">
                <a:latin typeface="Palatino"/>
                <a:cs typeface="Palatino"/>
              </a:rPr>
              <a:t> – the </a:t>
            </a:r>
            <a:r>
              <a:rPr lang="en-US" sz="3200" dirty="0" err="1">
                <a:latin typeface="Palatino"/>
                <a:cs typeface="Palatino"/>
              </a:rPr>
              <a:t>virtuality</a:t>
            </a:r>
            <a:r>
              <a:rPr lang="en-US" sz="3200" dirty="0">
                <a:latin typeface="Palatino"/>
                <a:cs typeface="Palatino"/>
              </a:rPr>
              <a:t> of the exchanged photon, </a:t>
            </a:r>
            <a:r>
              <a:rPr lang="en-US" sz="3200" i="1" dirty="0">
                <a:latin typeface="Palatino" charset="0"/>
                <a:ea typeface="Palatino" charset="0"/>
                <a:cs typeface="Palatino" charset="0"/>
              </a:rPr>
              <a:t>y </a:t>
            </a:r>
            <a:r>
              <a:rPr lang="en-US" sz="3200" dirty="0">
                <a:latin typeface="Palatino" charset="0"/>
                <a:ea typeface="Palatino" charset="0"/>
                <a:cs typeface="Palatino" charset="0"/>
              </a:rPr>
              <a:t>– rapidity variable.</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p:txBody>
      </p:sp>
      <p:sp>
        <p:nvSpPr>
          <p:cNvPr id="29" name="Text Placeholder 8"/>
          <p:cNvSpPr>
            <a:spLocks noGrp="1"/>
          </p:cNvSpPr>
          <p:nvPr>
            <p:ph type="body" sz="quarter" idx="21"/>
          </p:nvPr>
        </p:nvSpPr>
        <p:spPr>
          <a:xfrm>
            <a:off x="366010" y="3178968"/>
            <a:ext cx="14022355" cy="804899"/>
          </a:xfrm>
        </p:spPr>
        <p:txBody>
          <a:bodyPr anchor="ctr" anchorCtr="0"/>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4814058" y="3178968"/>
            <a:ext cx="14022355" cy="802890"/>
          </a:xfrm>
        </p:spPr>
        <p:txBody>
          <a:bodyPr anchor="ctr" anchorCtr="0"/>
          <a:lstStyle/>
          <a:p>
            <a:r>
              <a:rPr lang="en-US" sz="4400" b="1" dirty="0">
                <a:latin typeface="Palatino" charset="0"/>
                <a:ea typeface="Palatino" charset="0"/>
                <a:cs typeface="Palatino" charset="0"/>
              </a:rPr>
              <a:t>The SELECTION CRITERIA</a:t>
            </a:r>
          </a:p>
        </p:txBody>
      </p:sp>
      <p:sp>
        <p:nvSpPr>
          <p:cNvPr id="58" name="Content Placeholder 2"/>
          <p:cNvSpPr>
            <a:spLocks noGrp="1"/>
          </p:cNvSpPr>
          <p:nvPr>
            <p:ph sz="quarter" idx="32"/>
          </p:nvPr>
        </p:nvSpPr>
        <p:spPr>
          <a:xfrm>
            <a:off x="29164030" y="3966305"/>
            <a:ext cx="14254075" cy="7403042"/>
          </a:xfrm>
          <a:solidFill>
            <a:schemeClr val="bg1">
              <a:alpha val="81000"/>
            </a:schemeClr>
          </a:solidFill>
        </p:spPr>
        <p:txBody>
          <a:bodyPr lIns="91440">
            <a:normAutofit fontScale="92500" lnSpcReduction="10000"/>
          </a:bodyPr>
          <a:lstStyle/>
          <a:p>
            <a:pPr marL="0" indent="0" algn="just">
              <a:buNone/>
            </a:pPr>
            <a:r>
              <a:rPr lang="en-US" sz="3500" dirty="0">
                <a:latin typeface="Palatino" pitchFamily="2" charset="77"/>
                <a:ea typeface="Palatino" pitchFamily="2" charset="77"/>
                <a:cs typeface="Palatino" charset="0"/>
              </a:rPr>
              <a:t>In Fig. 2 the TMD current fragmentation region is estimated for the future Electron-Ion Collider [3] kinematics at the energy of 140 GeV.</a:t>
            </a:r>
          </a:p>
          <a:p>
            <a:pPr marL="0" indent="0" algn="just">
              <a:buNone/>
            </a:pPr>
            <a:r>
              <a:rPr lang="en-US" sz="3500" dirty="0">
                <a:latin typeface="Palatino" pitchFamily="2" charset="77"/>
                <a:ea typeface="Palatino" pitchFamily="2" charset="77"/>
                <a:cs typeface="Palatino" charset="0"/>
              </a:rPr>
              <a:t>The kinematical bins for the EIC in terms of </a:t>
            </a:r>
            <a:r>
              <a:rPr lang="en-US" sz="3500" i="1" dirty="0" err="1">
                <a:latin typeface="Palatino" pitchFamily="2" charset="77"/>
                <a:ea typeface="Palatino" pitchFamily="2" charset="77"/>
                <a:cs typeface="Palatino" charset="0"/>
              </a:rPr>
              <a:t>x</a:t>
            </a:r>
            <a:r>
              <a:rPr lang="en-US" sz="3500" i="1" baseline="-25000" dirty="0" err="1">
                <a:latin typeface="Palatino" pitchFamily="2" charset="77"/>
                <a:ea typeface="Palatino" pitchFamily="2" charset="77"/>
                <a:cs typeface="Palatino" charset="0"/>
              </a:rPr>
              <a:t>Bj</a:t>
            </a:r>
            <a:r>
              <a:rPr lang="en-US" sz="3500" dirty="0">
                <a:latin typeface="Palatino" pitchFamily="2" charset="77"/>
                <a:ea typeface="Palatino" pitchFamily="2" charset="77"/>
                <a:cs typeface="Palatino" charset="0"/>
              </a:rPr>
              <a:t> and </a:t>
            </a:r>
            <a:r>
              <a:rPr lang="en-US" sz="3500" i="1" dirty="0">
                <a:latin typeface="Palatino" pitchFamily="2" charset="77"/>
                <a:ea typeface="Palatino" pitchFamily="2" charset="77"/>
                <a:cs typeface="Palatino" charset="0"/>
              </a:rPr>
              <a:t>Q</a:t>
            </a:r>
            <a:r>
              <a:rPr lang="en-US" sz="3500" i="1" baseline="30000" dirty="0">
                <a:latin typeface="Palatino" pitchFamily="2" charset="77"/>
                <a:ea typeface="Palatino" pitchFamily="2" charset="77"/>
                <a:cs typeface="Palatino" charset="0"/>
              </a:rPr>
              <a:t>2</a:t>
            </a:r>
            <a:r>
              <a:rPr lang="en-US" sz="3500" dirty="0">
                <a:latin typeface="Palatino" pitchFamily="2" charset="77"/>
                <a:ea typeface="Palatino" pitchFamily="2" charset="77"/>
                <a:cs typeface="Palatino" charset="0"/>
              </a:rPr>
              <a:t> are shown in Fig. 2. In each kinematical bin we show a panel with possible measured bins in </a:t>
            </a:r>
            <a:r>
              <a:rPr lang="en-US" sz="3500" i="1" dirty="0">
                <a:latin typeface="Palatino" pitchFamily="2" charset="77"/>
                <a:ea typeface="Palatino" pitchFamily="2" charset="77"/>
                <a:cs typeface="Palatino" charset="0"/>
              </a:rPr>
              <a:t>P</a:t>
            </a:r>
            <a:r>
              <a:rPr lang="en-US" sz="3500" i="1" baseline="-25000" dirty="0">
                <a:latin typeface="Palatino" pitchFamily="2" charset="77"/>
                <a:ea typeface="Palatino" pitchFamily="2" charset="77"/>
                <a:cs typeface="Palatino" charset="0"/>
              </a:rPr>
              <a:t>T</a:t>
            </a:r>
            <a:r>
              <a:rPr lang="en-US" sz="3500" dirty="0">
                <a:latin typeface="Palatino" pitchFamily="2" charset="77"/>
                <a:ea typeface="Palatino" pitchFamily="2" charset="77"/>
                <a:cs typeface="Palatino" charset="0"/>
              </a:rPr>
              <a:t> and </a:t>
            </a:r>
            <a:r>
              <a:rPr lang="en-US" sz="3500" i="1" dirty="0" err="1">
                <a:latin typeface="Palatino" pitchFamily="2" charset="77"/>
                <a:ea typeface="Palatino" pitchFamily="2" charset="77"/>
                <a:cs typeface="Palatino" charset="0"/>
              </a:rPr>
              <a:t>z</a:t>
            </a:r>
            <a:r>
              <a:rPr lang="en-US" sz="3500" i="1" baseline="-25000" dirty="0" err="1">
                <a:latin typeface="Palatino" pitchFamily="2" charset="77"/>
                <a:ea typeface="Palatino" pitchFamily="2" charset="77"/>
                <a:cs typeface="Palatino" charset="0"/>
              </a:rPr>
              <a:t>h</a:t>
            </a:r>
            <a:r>
              <a:rPr lang="en-US" sz="3500" i="1" baseline="-25000" dirty="0">
                <a:latin typeface="Palatino" pitchFamily="2" charset="77"/>
                <a:ea typeface="Palatino" pitchFamily="2" charset="77"/>
                <a:cs typeface="Palatino" charset="0"/>
              </a:rPr>
              <a:t> </a:t>
            </a:r>
            <a:r>
              <a:rPr lang="en-US" sz="3500" dirty="0">
                <a:latin typeface="Palatino" pitchFamily="2" charset="77"/>
                <a:ea typeface="Palatino" pitchFamily="2" charset="77"/>
                <a:cs typeface="Palatino" charset="0"/>
              </a:rPr>
              <a:t>.</a:t>
            </a:r>
            <a:r>
              <a:rPr lang="en-US" sz="3500" dirty="0">
                <a:latin typeface="Palatino" pitchFamily="2" charset="77"/>
                <a:ea typeface="Palatino" pitchFamily="2" charset="77"/>
              </a:rPr>
              <a:t> The so-called affinity to TMD factorization region (i.e. the probability that the data can be described by TMD factorization) is calculated for each bin of the EIC measurements. The affinity represents a probability of the bin to belong to TMD factorization region and spans from 0% to 100%, indicated by the color and the symbol size. </a:t>
            </a:r>
            <a:r>
              <a:rPr lang="en-US" sz="3500" dirty="0">
                <a:latin typeface="Palatino" pitchFamily="2" charset="77"/>
                <a:ea typeface="Palatino" pitchFamily="2" charset="77"/>
                <a:cs typeface="Palatino" charset="0"/>
              </a:rPr>
              <a:t> Affinity of each bin to the TMD current region of SIDIS is estimated by performing Monte Carlo sampling of parton kinematics and ratios R</a:t>
            </a:r>
            <a:r>
              <a:rPr lang="en-US" sz="3500" baseline="-25000" dirty="0">
                <a:latin typeface="Palatino" pitchFamily="2" charset="77"/>
                <a:ea typeface="Palatino" pitchFamily="2" charset="77"/>
                <a:cs typeface="Palatino" charset="0"/>
              </a:rPr>
              <a:t>0</a:t>
            </a:r>
            <a:r>
              <a:rPr lang="en-US" sz="3500" dirty="0">
                <a:latin typeface="Palatino" pitchFamily="2" charset="77"/>
                <a:ea typeface="Palatino" pitchFamily="2" charset="77"/>
                <a:cs typeface="Palatino" charset="0"/>
              </a:rPr>
              <a:t>, R</a:t>
            </a:r>
            <a:r>
              <a:rPr lang="en-US" sz="3500" baseline="-25000" dirty="0">
                <a:latin typeface="Palatino" pitchFamily="2" charset="77"/>
                <a:ea typeface="Palatino" pitchFamily="2" charset="77"/>
                <a:cs typeface="Palatino" charset="0"/>
              </a:rPr>
              <a:t>1</a:t>
            </a:r>
            <a:r>
              <a:rPr lang="en-US" sz="3500" dirty="0">
                <a:latin typeface="Palatino" pitchFamily="2" charset="77"/>
                <a:ea typeface="Palatino" pitchFamily="2" charset="77"/>
                <a:cs typeface="Palatino" charset="0"/>
              </a:rPr>
              <a:t>, R</a:t>
            </a:r>
            <a:r>
              <a:rPr lang="en-US" sz="3500" baseline="-25000" dirty="0">
                <a:latin typeface="Palatino" pitchFamily="2" charset="77"/>
                <a:ea typeface="Palatino" pitchFamily="2" charset="77"/>
                <a:cs typeface="Palatino" charset="0"/>
              </a:rPr>
              <a:t>2</a:t>
            </a:r>
            <a:r>
              <a:rPr lang="en-US" sz="3500" dirty="0">
                <a:latin typeface="Palatino" pitchFamily="2" charset="77"/>
                <a:ea typeface="Palatino" pitchFamily="2" charset="77"/>
                <a:cs typeface="Palatino" charset="0"/>
              </a:rPr>
              <a:t>. This estimate provides an intuitive tool to identify the data</a:t>
            </a:r>
            <a:r>
              <a:rPr lang="en-US" sz="3500" dirty="0">
                <a:latin typeface="Palatino" pitchFamily="2" charset="77"/>
                <a:ea typeface="Palatino" pitchFamily="2" charset="77"/>
                <a:cs typeface="Palatino"/>
              </a:rPr>
              <a:t> associated with TMD physics. </a:t>
            </a:r>
            <a:r>
              <a:rPr lang="en-US" sz="3500" dirty="0">
                <a:latin typeface="Palatino" pitchFamily="2" charset="77"/>
                <a:ea typeface="Palatino" pitchFamily="2" charset="77"/>
              </a:rPr>
              <a:t>One can see from Fig. 2 that the bins with relatively large </a:t>
            </a:r>
            <a:r>
              <a:rPr lang="en-US" sz="3500" i="1" dirty="0" err="1">
                <a:latin typeface="Palatino" pitchFamily="2" charset="77"/>
                <a:ea typeface="Palatino" pitchFamily="2" charset="77"/>
              </a:rPr>
              <a:t>z</a:t>
            </a:r>
            <a:r>
              <a:rPr lang="en-US" sz="3500" i="1" baseline="-25000" dirty="0" err="1">
                <a:latin typeface="Palatino" pitchFamily="2" charset="77"/>
                <a:ea typeface="Palatino" pitchFamily="2" charset="77"/>
              </a:rPr>
              <a:t>h</a:t>
            </a:r>
            <a:r>
              <a:rPr lang="en-US" sz="3500" dirty="0">
                <a:latin typeface="Palatino" pitchFamily="2" charset="77"/>
                <a:ea typeface="Palatino" pitchFamily="2" charset="77"/>
              </a:rPr>
              <a:t>, </a:t>
            </a:r>
            <a:r>
              <a:rPr lang="en-US" sz="3500" i="1" dirty="0" err="1">
                <a:latin typeface="Palatino" pitchFamily="2" charset="77"/>
                <a:ea typeface="Palatino" pitchFamily="2" charset="77"/>
              </a:rPr>
              <a:t>x</a:t>
            </a:r>
            <a:r>
              <a:rPr lang="en-US" sz="3500" i="1" baseline="-25000" dirty="0" err="1">
                <a:latin typeface="Palatino" pitchFamily="2" charset="77"/>
                <a:ea typeface="Palatino" pitchFamily="2" charset="77"/>
              </a:rPr>
              <a:t>Bj</a:t>
            </a:r>
            <a:r>
              <a:rPr lang="en-US" sz="3500" dirty="0">
                <a:latin typeface="Palatino" pitchFamily="2" charset="77"/>
                <a:ea typeface="Palatino" pitchFamily="2" charset="77"/>
              </a:rPr>
              <a:t>, and </a:t>
            </a:r>
            <a:r>
              <a:rPr lang="en-US" sz="3500" i="1" dirty="0">
                <a:latin typeface="Palatino" pitchFamily="2" charset="77"/>
                <a:ea typeface="Palatino" pitchFamily="2" charset="77"/>
              </a:rPr>
              <a:t>Q</a:t>
            </a:r>
            <a:r>
              <a:rPr lang="en-US" sz="3500" i="1" baseline="30000" dirty="0">
                <a:latin typeface="Palatino" pitchFamily="2" charset="77"/>
                <a:ea typeface="Palatino" pitchFamily="2" charset="77"/>
              </a:rPr>
              <a:t>2</a:t>
            </a:r>
            <a:r>
              <a:rPr lang="en-US" sz="3500" dirty="0">
                <a:latin typeface="Palatino" pitchFamily="2" charset="77"/>
                <a:ea typeface="Palatino" pitchFamily="2" charset="77"/>
              </a:rPr>
              <a:t> are especially important for TMD factorization description. The rest of the data will be important for descriptions in other types of factorization, for instance for the QCD collinear factorization.</a:t>
            </a:r>
            <a:endParaRPr lang="en-US" sz="3500" dirty="0">
              <a:latin typeface="Palatino" pitchFamily="2" charset="77"/>
              <a:ea typeface="Palatino" pitchFamily="2" charset="77"/>
              <a:cs typeface="Palatino"/>
            </a:endParaRPr>
          </a:p>
          <a:p>
            <a:pPr marL="0" indent="0">
              <a:buNone/>
            </a:pPr>
            <a:endParaRPr lang="en-US" sz="3200" dirty="0">
              <a:latin typeface="Palatino"/>
              <a:ea typeface="Palatino" charset="0"/>
              <a:cs typeface="Palatino"/>
            </a:endParaRPr>
          </a:p>
          <a:p>
            <a:pPr marL="0" indent="0">
              <a:buNone/>
            </a:pPr>
            <a:endParaRPr lang="en-US" sz="3200" dirty="0">
              <a:latin typeface="Palatino" charset="0"/>
              <a:ea typeface="Palatino" charset="0"/>
              <a:cs typeface="Palatino" charset="0"/>
            </a:endParaRPr>
          </a:p>
        </p:txBody>
      </p:sp>
      <p:sp>
        <p:nvSpPr>
          <p:cNvPr id="82" name="TextBox 81"/>
          <p:cNvSpPr txBox="1"/>
          <p:nvPr/>
        </p:nvSpPr>
        <p:spPr>
          <a:xfrm>
            <a:off x="9387037" y="12248710"/>
            <a:ext cx="4496889" cy="4832092"/>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 inelastic scattering (SIDIS): a high-energy electron knocks a quark out of the nucleon. The quark or spectators from the proton forms a pion in the final state, which is detected along with the scattered electron.</a:t>
            </a:r>
          </a:p>
        </p:txBody>
      </p:sp>
      <p:sp>
        <p:nvSpPr>
          <p:cNvPr id="83" name="TextBox 82"/>
          <p:cNvSpPr txBox="1"/>
          <p:nvPr/>
        </p:nvSpPr>
        <p:spPr>
          <a:xfrm>
            <a:off x="14986612" y="12568281"/>
            <a:ext cx="5030484" cy="353943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3: Sketch of kinematical regions of SIDIS in terms of the produced hadron’s </a:t>
            </a:r>
            <a:r>
              <a:rPr lang="en-US" sz="2800" dirty="0" err="1">
                <a:latin typeface="Palatino" charset="0"/>
                <a:ea typeface="Palatino" charset="0"/>
                <a:cs typeface="Palatino" charset="0"/>
              </a:rPr>
              <a:t>Breit</a:t>
            </a:r>
            <a:r>
              <a:rPr lang="en-US" sz="2800" dirty="0">
                <a:latin typeface="Palatino" charset="0"/>
                <a:ea typeface="Palatino" charset="0"/>
                <a:cs typeface="Palatino" charset="0"/>
              </a:rPr>
              <a:t> frame rapidity and transverse momentum. In each region, the type of suppression factors that give factorization are shown. From Ref.[2]. </a:t>
            </a:r>
          </a:p>
        </p:txBody>
      </p:sp>
      <p:sp>
        <p:nvSpPr>
          <p:cNvPr id="92" name="Content Placeholder 2"/>
          <p:cNvSpPr>
            <a:spLocks noGrp="1"/>
          </p:cNvSpPr>
          <p:nvPr>
            <p:ph sz="quarter" idx="32"/>
          </p:nvPr>
        </p:nvSpPr>
        <p:spPr>
          <a:xfrm>
            <a:off x="402997" y="29560008"/>
            <a:ext cx="28390941" cy="3033510"/>
          </a:xfrm>
          <a:solidFill>
            <a:schemeClr val="bg1">
              <a:alpha val="81000"/>
            </a:schemeClr>
          </a:solidFill>
        </p:spPr>
        <p:txBody>
          <a:bodyPr lIns="91440">
            <a:normAutofit lnSpcReduction="10000"/>
          </a:bodyPr>
          <a:lstStyle/>
          <a:p>
            <a:pPr marL="0" indent="0" algn="just">
              <a:buNone/>
            </a:pPr>
            <a:r>
              <a:rPr lang="en-US" sz="3200" dirty="0">
                <a:latin typeface="Palatino"/>
                <a:cs typeface="Palatino"/>
              </a:rPr>
              <a:t>We have successfully applied the </a:t>
            </a:r>
            <a:r>
              <a:rPr lang="en-US" sz="3200" dirty="0">
                <a:latin typeface="Palatino" charset="0"/>
                <a:ea typeface="Palatino" charset="0"/>
                <a:cs typeface="Palatino" charset="0"/>
              </a:rPr>
              <a:t>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a:cs typeface="Palatino"/>
              </a:rPr>
              <a:t>, proposed in Ref. [2], to future  SIDIS data. Moreover, we have shown that the region of applicability of TMD factorization is compatible with naïve expectations, namely, low </a:t>
            </a:r>
            <a:r>
              <a:rPr lang="en-US" sz="3200" i="1" dirty="0">
                <a:latin typeface="Palatino"/>
                <a:cs typeface="Palatino"/>
              </a:rPr>
              <a:t>P</a:t>
            </a:r>
            <a:r>
              <a:rPr lang="en-US" sz="3200" i="1" baseline="-25000" dirty="0">
                <a:latin typeface="Palatino"/>
                <a:cs typeface="Palatino"/>
              </a:rPr>
              <a:t>T</a:t>
            </a:r>
            <a:r>
              <a:rPr lang="en-US" sz="3200" i="1" dirty="0">
                <a:latin typeface="Palatino"/>
                <a:cs typeface="Palatino"/>
              </a:rPr>
              <a:t> </a:t>
            </a:r>
            <a:r>
              <a:rPr lang="en-US" sz="3200" dirty="0">
                <a:latin typeface="Palatino"/>
                <a:cs typeface="Palatino"/>
              </a:rPr>
              <a:t>region and large </a:t>
            </a:r>
            <a:r>
              <a:rPr lang="en-US" sz="3200" i="1" dirty="0" err="1">
                <a:latin typeface="Palatino" charset="0"/>
                <a:ea typeface="Palatino" charset="0"/>
                <a:cs typeface="Palatino" charset="0"/>
              </a:rPr>
              <a:t>z</a:t>
            </a:r>
            <a:r>
              <a:rPr lang="en-US" sz="3200" i="1" baseline="-25000" dirty="0" err="1">
                <a:latin typeface="Palatino" charset="0"/>
                <a:ea typeface="Palatino" charset="0"/>
                <a:cs typeface="Palatino" charset="0"/>
              </a:rPr>
              <a:t>h</a:t>
            </a:r>
            <a:r>
              <a:rPr lang="en-US" sz="3200" i="1" baseline="-25000" dirty="0">
                <a:latin typeface="Palatino" charset="0"/>
                <a:ea typeface="Palatino" charset="0"/>
                <a:cs typeface="Palatino" charset="0"/>
              </a:rPr>
              <a:t> </a:t>
            </a:r>
            <a:r>
              <a:rPr lang="en-US" sz="3200" dirty="0">
                <a:latin typeface="Palatino"/>
                <a:cs typeface="Palatino"/>
              </a:rPr>
              <a:t>. The next step of our analysis will be include a phenomenological fit of the data and extraction of the underlying TMDs. We will also investigate the influence of the choice of </a:t>
            </a:r>
            <a:r>
              <a:rPr lang="en-US" sz="3200" dirty="0" err="1">
                <a:latin typeface="Palatino"/>
                <a:cs typeface="Palatino"/>
              </a:rPr>
              <a:t>parton</a:t>
            </a:r>
            <a:r>
              <a:rPr lang="en-US" sz="3200" dirty="0">
                <a:latin typeface="Palatino"/>
                <a:cs typeface="Palatino"/>
              </a:rPr>
              <a:t> kinematics on the ratios, and the subsequent determination of TMDs.</a:t>
            </a:r>
          </a:p>
          <a:p>
            <a:pPr marL="0" indent="0" algn="just">
              <a:buNone/>
            </a:pPr>
            <a:r>
              <a:rPr lang="en-US" sz="3200" dirty="0">
                <a:latin typeface="Palatino"/>
                <a:cs typeface="Palatino"/>
              </a:rPr>
              <a:t>The tool that we have developed  will help to demarcate regions of pion production in SIDIS and will be useful for both experimental and phenomenological communities of hadron physics and help sharpen the physics program of the EIC project.</a:t>
            </a:r>
          </a:p>
        </p:txBody>
      </p:sp>
      <p:sp>
        <p:nvSpPr>
          <p:cNvPr id="77" name="Text Placeholder 8"/>
          <p:cNvSpPr>
            <a:spLocks noGrp="1"/>
          </p:cNvSpPr>
          <p:nvPr>
            <p:ph type="body" sz="quarter" idx="21"/>
          </p:nvPr>
        </p:nvSpPr>
        <p:spPr>
          <a:xfrm>
            <a:off x="29164030" y="3178968"/>
            <a:ext cx="14234160" cy="804899"/>
          </a:xfrm>
        </p:spPr>
        <p:txBody>
          <a:bodyPr anchor="ctr" anchorCtr="0"/>
          <a:lstStyle/>
          <a:p>
            <a:r>
              <a:rPr lang="en-US" sz="4400" b="1" dirty="0">
                <a:latin typeface="Palatino" charset="0"/>
                <a:ea typeface="Palatino" charset="0"/>
                <a:cs typeface="Palatino" charset="0"/>
              </a:rPr>
              <a:t>DATA Analysis</a:t>
            </a:r>
          </a:p>
        </p:txBody>
      </p:sp>
      <p:pic>
        <p:nvPicPr>
          <p:cNvPr id="40" name="Picture 3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645795" y="-240271"/>
            <a:ext cx="7245405" cy="3284304"/>
          </a:xfrm>
          <a:prstGeom prst="rect">
            <a:avLst/>
          </a:prstGeom>
        </p:spPr>
      </p:pic>
      <p:pic>
        <p:nvPicPr>
          <p:cNvPr id="41" name="Picture 4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7565" y="38969"/>
            <a:ext cx="2751887" cy="2766270"/>
          </a:xfrm>
          <a:prstGeom prst="rect">
            <a:avLst/>
          </a:prstGeom>
        </p:spPr>
      </p:pic>
      <p:sp>
        <p:nvSpPr>
          <p:cNvPr id="57" name="Text Placeholder 8"/>
          <p:cNvSpPr>
            <a:spLocks noGrp="1"/>
          </p:cNvSpPr>
          <p:nvPr>
            <p:ph type="body" sz="quarter" idx="21"/>
          </p:nvPr>
        </p:nvSpPr>
        <p:spPr>
          <a:xfrm>
            <a:off x="392558" y="28788167"/>
            <a:ext cx="28401380" cy="742296"/>
          </a:xfrm>
        </p:spPr>
        <p:txBody>
          <a:bodyPr/>
          <a:lstStyle/>
          <a:p>
            <a:r>
              <a:rPr lang="en-US" sz="4400" b="1" dirty="0">
                <a:latin typeface="Palatino" charset="0"/>
                <a:ea typeface="Palatino" charset="0"/>
                <a:cs typeface="Palatino" charset="0"/>
              </a:rPr>
              <a:t>Conclusions and outlook</a:t>
            </a:r>
          </a:p>
        </p:txBody>
      </p:sp>
      <p:pic>
        <p:nvPicPr>
          <p:cNvPr id="12" name="Picture 11">
            <a:extLst>
              <a:ext uri="{FF2B5EF4-FFF2-40B4-BE49-F238E27FC236}">
                <a16:creationId xmlns:a16="http://schemas.microsoft.com/office/drawing/2014/main" id="{F0416EBF-A60A-0841-B19B-7FF6204475F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376769" y="11772869"/>
            <a:ext cx="29058112" cy="16350115"/>
          </a:xfrm>
          <a:prstGeom prst="rect">
            <a:avLst/>
          </a:prstGeom>
        </p:spPr>
      </p:pic>
      <p:pic>
        <p:nvPicPr>
          <p:cNvPr id="27" name="Picture 2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686138" y="19379577"/>
            <a:ext cx="8051725" cy="6233924"/>
          </a:xfrm>
          <a:prstGeom prst="rect">
            <a:avLst/>
          </a:prstGeom>
        </p:spPr>
      </p:pic>
      <p:grpSp>
        <p:nvGrpSpPr>
          <p:cNvPr id="50" name="Group 49">
            <a:extLst>
              <a:ext uri="{FF2B5EF4-FFF2-40B4-BE49-F238E27FC236}">
                <a16:creationId xmlns:a16="http://schemas.microsoft.com/office/drawing/2014/main" id="{5345F320-6704-294F-A031-ED450AC97A2F}"/>
              </a:ext>
            </a:extLst>
          </p:cNvPr>
          <p:cNvGrpSpPr/>
          <p:nvPr/>
        </p:nvGrpSpPr>
        <p:grpSpPr>
          <a:xfrm rot="570745">
            <a:off x="1531460" y="13526447"/>
            <a:ext cx="1628633" cy="1019811"/>
            <a:chOff x="4605017" y="580679"/>
            <a:chExt cx="2630508" cy="1669709"/>
          </a:xfrm>
        </p:grpSpPr>
        <p:cxnSp>
          <p:nvCxnSpPr>
            <p:cNvPr id="55" name="Straight Connector 54">
              <a:extLst>
                <a:ext uri="{FF2B5EF4-FFF2-40B4-BE49-F238E27FC236}">
                  <a16:creationId xmlns:a16="http://schemas.microsoft.com/office/drawing/2014/main" id="{AD8F3458-AA2B-8148-980F-3445EAE82E3B}"/>
                </a:ext>
              </a:extLst>
            </p:cNvPr>
            <p:cNvCxnSpPr>
              <a:cxnSpLocks/>
            </p:cNvCxnSpPr>
            <p:nvPr/>
          </p:nvCxnSpPr>
          <p:spPr>
            <a:xfrm>
              <a:off x="4605017" y="2250388"/>
              <a:ext cx="2197066" cy="0"/>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1D69BA9D-31CD-9A47-8ADB-ACD905036C66}"/>
                </a:ext>
              </a:extLst>
            </p:cNvPr>
            <p:cNvCxnSpPr>
              <a:cxnSpLocks/>
            </p:cNvCxnSpPr>
            <p:nvPr/>
          </p:nvCxnSpPr>
          <p:spPr>
            <a:xfrm rot="21029255" flipH="1">
              <a:off x="6669866" y="580679"/>
              <a:ext cx="565659" cy="1628843"/>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grpSp>
      <mc:AlternateContent xmlns:mc="http://schemas.openxmlformats.org/markup-compatibility/2006" xmlns:a14="http://schemas.microsoft.com/office/drawing/2010/main">
        <mc:Choice Requires="a14">
          <p:sp>
            <p:nvSpPr>
              <p:cNvPr id="51" name="TextBox 50">
                <a:extLst>
                  <a:ext uri="{FF2B5EF4-FFF2-40B4-BE49-F238E27FC236}">
                    <a16:creationId xmlns:a16="http://schemas.microsoft.com/office/drawing/2014/main" id="{3BBF5109-FE69-7C4E-8EC5-2281C32B169B}"/>
                  </a:ext>
                </a:extLst>
              </p:cNvPr>
              <p:cNvSpPr txBox="1"/>
              <p:nvPr/>
            </p:nvSpPr>
            <p:spPr>
              <a:xfrm>
                <a:off x="1085544" y="14016987"/>
                <a:ext cx="446159"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𝑙</m:t>
                      </m:r>
                    </m:oMath>
                  </m:oMathPara>
                </a14:m>
                <a:endParaRPr lang="en-US" sz="2800" dirty="0"/>
              </a:p>
            </p:txBody>
          </p:sp>
        </mc:Choice>
        <mc:Fallback xmlns="">
          <p:sp>
            <p:nvSpPr>
              <p:cNvPr id="51" name="TextBox 50">
                <a:extLst>
                  <a:ext uri="{FF2B5EF4-FFF2-40B4-BE49-F238E27FC236}">
                    <a16:creationId xmlns:a16="http://schemas.microsoft.com/office/drawing/2014/main" id="{3BBF5109-FE69-7C4E-8EC5-2281C32B169B}"/>
                  </a:ext>
                </a:extLst>
              </p:cNvPr>
              <p:cNvSpPr txBox="1">
                <a:spLocks noRot="1" noChangeAspect="1" noMove="1" noResize="1" noEditPoints="1" noAdjustHandles="1" noChangeArrowheads="1" noChangeShapeType="1" noTextEdit="1"/>
              </p:cNvSpPr>
              <p:nvPr/>
            </p:nvSpPr>
            <p:spPr>
              <a:xfrm>
                <a:off x="1085544" y="14016987"/>
                <a:ext cx="446159" cy="523220"/>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2" name="TextBox 51">
                <a:extLst>
                  <a:ext uri="{FF2B5EF4-FFF2-40B4-BE49-F238E27FC236}">
                    <a16:creationId xmlns:a16="http://schemas.microsoft.com/office/drawing/2014/main" id="{78FBE050-4F97-9147-AC77-60CD4455CB52}"/>
                  </a:ext>
                </a:extLst>
              </p:cNvPr>
              <p:cNvSpPr txBox="1"/>
              <p:nvPr/>
            </p:nvSpPr>
            <p:spPr>
              <a:xfrm>
                <a:off x="3162559" y="13262851"/>
                <a:ext cx="446159"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𝑙</m:t>
                      </m:r>
                      <m:r>
                        <a:rPr lang="en-US" sz="2800" b="0" i="1" smtClean="0">
                          <a:latin typeface="Cambria Math" panose="02040503050406030204" pitchFamily="18" charset="0"/>
                        </a:rPr>
                        <m:t>′</m:t>
                      </m:r>
                    </m:oMath>
                  </m:oMathPara>
                </a14:m>
                <a:endParaRPr lang="en-US" sz="2800" dirty="0"/>
              </a:p>
            </p:txBody>
          </p:sp>
        </mc:Choice>
        <mc:Fallback xmlns="">
          <p:sp>
            <p:nvSpPr>
              <p:cNvPr id="52" name="TextBox 51">
                <a:extLst>
                  <a:ext uri="{FF2B5EF4-FFF2-40B4-BE49-F238E27FC236}">
                    <a16:creationId xmlns:a16="http://schemas.microsoft.com/office/drawing/2014/main" id="{78FBE050-4F97-9147-AC77-60CD4455CB52}"/>
                  </a:ext>
                </a:extLst>
              </p:cNvPr>
              <p:cNvSpPr txBox="1">
                <a:spLocks noRot="1" noChangeAspect="1" noMove="1" noResize="1" noEditPoints="1" noAdjustHandles="1" noChangeArrowheads="1" noChangeShapeType="1" noTextEdit="1"/>
              </p:cNvSpPr>
              <p:nvPr/>
            </p:nvSpPr>
            <p:spPr>
              <a:xfrm>
                <a:off x="3162559" y="13262851"/>
                <a:ext cx="446159" cy="523220"/>
              </a:xfrm>
              <a:prstGeom prst="rect">
                <a:avLst/>
              </a:prstGeom>
              <a:blipFill>
                <a:blip r:embed="rId11"/>
                <a:stretch>
                  <a:fillRect l="-2778" r="-2778"/>
                </a:stretch>
              </a:blipFill>
            </p:spPr>
            <p:txBody>
              <a:bodyPr/>
              <a:lstStyle/>
              <a:p>
                <a:r>
                  <a:rPr lang="en-US">
                    <a:noFill/>
                  </a:rPr>
                  <a:t> </a:t>
                </a:r>
              </a:p>
            </p:txBody>
          </p:sp>
        </mc:Fallback>
      </mc:AlternateContent>
      <p:sp>
        <p:nvSpPr>
          <p:cNvPr id="53" name="Isosceles Triangle 97">
            <a:extLst>
              <a:ext uri="{FF2B5EF4-FFF2-40B4-BE49-F238E27FC236}">
                <a16:creationId xmlns:a16="http://schemas.microsoft.com/office/drawing/2014/main" id="{D99C3D66-97D8-4A48-B730-E4CB59DE482A}"/>
              </a:ext>
            </a:extLst>
          </p:cNvPr>
          <p:cNvSpPr/>
          <p:nvPr/>
        </p:nvSpPr>
        <p:spPr>
          <a:xfrm rot="6020211">
            <a:off x="2040654" y="14443879"/>
            <a:ext cx="148346" cy="143376"/>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Isosceles Triangle 98">
            <a:extLst>
              <a:ext uri="{FF2B5EF4-FFF2-40B4-BE49-F238E27FC236}">
                <a16:creationId xmlns:a16="http://schemas.microsoft.com/office/drawing/2014/main" id="{04649F04-0A37-AE4E-9B4C-561A28DE40B9}"/>
              </a:ext>
            </a:extLst>
          </p:cNvPr>
          <p:cNvSpPr>
            <a:spLocks noChangeAspect="1"/>
          </p:cNvSpPr>
          <p:nvPr/>
        </p:nvSpPr>
        <p:spPr>
          <a:xfrm rot="1232413">
            <a:off x="2928401" y="13978870"/>
            <a:ext cx="143376" cy="148346"/>
          </a:xfrm>
          <a:prstGeom prs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9" name="Group 58">
            <a:extLst>
              <a:ext uri="{FF2B5EF4-FFF2-40B4-BE49-F238E27FC236}">
                <a16:creationId xmlns:a16="http://schemas.microsoft.com/office/drawing/2014/main" id="{6B6841BA-D261-1F49-B0AF-409EE2A942F7}"/>
              </a:ext>
            </a:extLst>
          </p:cNvPr>
          <p:cNvGrpSpPr/>
          <p:nvPr/>
        </p:nvGrpSpPr>
        <p:grpSpPr>
          <a:xfrm rot="20523392">
            <a:off x="3065761" y="13909271"/>
            <a:ext cx="1119235" cy="2103416"/>
            <a:chOff x="6724117" y="4912669"/>
            <a:chExt cx="1119235" cy="2103416"/>
          </a:xfrm>
        </p:grpSpPr>
        <p:grpSp>
          <p:nvGrpSpPr>
            <p:cNvPr id="60" name="Group 59">
              <a:extLst>
                <a:ext uri="{FF2B5EF4-FFF2-40B4-BE49-F238E27FC236}">
                  <a16:creationId xmlns:a16="http://schemas.microsoft.com/office/drawing/2014/main" id="{673F9EC9-E377-B44A-8443-17A1968059F5}"/>
                </a:ext>
              </a:extLst>
            </p:cNvPr>
            <p:cNvGrpSpPr/>
            <p:nvPr/>
          </p:nvGrpSpPr>
          <p:grpSpPr>
            <a:xfrm rot="1995755">
              <a:off x="6746747" y="4912669"/>
              <a:ext cx="1096605" cy="2103416"/>
              <a:chOff x="1271513" y="4613732"/>
              <a:chExt cx="954351" cy="1989797"/>
            </a:xfrm>
          </p:grpSpPr>
          <p:sp>
            <p:nvSpPr>
              <p:cNvPr id="71" name="Oval 70">
                <a:extLst>
                  <a:ext uri="{FF2B5EF4-FFF2-40B4-BE49-F238E27FC236}">
                    <a16:creationId xmlns:a16="http://schemas.microsoft.com/office/drawing/2014/main" id="{9880B1C8-798E-D048-83D3-F223B9E568F8}"/>
                  </a:ext>
                </a:extLst>
              </p:cNvPr>
              <p:cNvSpPr/>
              <p:nvPr/>
            </p:nvSpPr>
            <p:spPr>
              <a:xfrm>
                <a:off x="1352480" y="4613732"/>
                <a:ext cx="873384" cy="1989797"/>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9723BAC8-2221-F448-A389-E083DEFC38B1}"/>
                  </a:ext>
                </a:extLst>
              </p:cNvPr>
              <p:cNvSpPr/>
              <p:nvPr/>
            </p:nvSpPr>
            <p:spPr>
              <a:xfrm>
                <a:off x="1271513" y="4613732"/>
                <a:ext cx="873384" cy="1989797"/>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1" name="Oval 60">
              <a:extLst>
                <a:ext uri="{FF2B5EF4-FFF2-40B4-BE49-F238E27FC236}">
                  <a16:creationId xmlns:a16="http://schemas.microsoft.com/office/drawing/2014/main" id="{263AD662-77FD-3149-984A-B0FF8EDF0EB4}"/>
                </a:ext>
              </a:extLst>
            </p:cNvPr>
            <p:cNvSpPr/>
            <p:nvPr/>
          </p:nvSpPr>
          <p:spPr>
            <a:xfrm rot="1995755">
              <a:off x="7428310" y="5738878"/>
              <a:ext cx="183757" cy="368481"/>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2D6EB3AF-CE54-EE4C-AFF7-187FF160FC1C}"/>
                </a:ext>
              </a:extLst>
            </p:cNvPr>
            <p:cNvSpPr/>
            <p:nvPr/>
          </p:nvSpPr>
          <p:spPr>
            <a:xfrm rot="1995755">
              <a:off x="7558715" y="5158600"/>
              <a:ext cx="183757" cy="368481"/>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999F1CE4-2AB6-D04A-8866-F75B553EF598}"/>
                </a:ext>
              </a:extLst>
            </p:cNvPr>
            <p:cNvSpPr/>
            <p:nvPr/>
          </p:nvSpPr>
          <p:spPr>
            <a:xfrm rot="1995755">
              <a:off x="6897922" y="6070233"/>
              <a:ext cx="183757" cy="368481"/>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Oval 63">
              <a:extLst>
                <a:ext uri="{FF2B5EF4-FFF2-40B4-BE49-F238E27FC236}">
                  <a16:creationId xmlns:a16="http://schemas.microsoft.com/office/drawing/2014/main" id="{29905180-34D9-9645-BF55-2953AAAE9752}"/>
                </a:ext>
              </a:extLst>
            </p:cNvPr>
            <p:cNvSpPr/>
            <p:nvPr/>
          </p:nvSpPr>
          <p:spPr>
            <a:xfrm rot="1995755">
              <a:off x="7014405" y="6622823"/>
              <a:ext cx="73299" cy="153495"/>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388BAFE2-22A6-9249-908F-F65B786FEA6C}"/>
                </a:ext>
              </a:extLst>
            </p:cNvPr>
            <p:cNvSpPr/>
            <p:nvPr/>
          </p:nvSpPr>
          <p:spPr>
            <a:xfrm rot="1995755">
              <a:off x="6724117" y="6433218"/>
              <a:ext cx="73299" cy="153495"/>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27ED8A9C-3F8B-F440-A05C-7D4975F179CB}"/>
                </a:ext>
              </a:extLst>
            </p:cNvPr>
            <p:cNvSpPr/>
            <p:nvPr/>
          </p:nvSpPr>
          <p:spPr>
            <a:xfrm rot="1995755">
              <a:off x="7331139" y="6257723"/>
              <a:ext cx="73299" cy="153495"/>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67">
              <a:extLst>
                <a:ext uri="{FF2B5EF4-FFF2-40B4-BE49-F238E27FC236}">
                  <a16:creationId xmlns:a16="http://schemas.microsoft.com/office/drawing/2014/main" id="{40327995-8826-E042-A37F-DAE537F19221}"/>
                </a:ext>
              </a:extLst>
            </p:cNvPr>
            <p:cNvSpPr/>
            <p:nvPr/>
          </p:nvSpPr>
          <p:spPr>
            <a:xfrm rot="1995755">
              <a:off x="7195826" y="5628639"/>
              <a:ext cx="106081" cy="20823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1BF9B1EF-127A-1A4F-8257-ADEF633E428F}"/>
                </a:ext>
              </a:extLst>
            </p:cNvPr>
            <p:cNvSpPr/>
            <p:nvPr/>
          </p:nvSpPr>
          <p:spPr>
            <a:xfrm rot="1995755">
              <a:off x="6797857" y="5744113"/>
              <a:ext cx="106081" cy="208230"/>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a:extLst>
                <a:ext uri="{FF2B5EF4-FFF2-40B4-BE49-F238E27FC236}">
                  <a16:creationId xmlns:a16="http://schemas.microsoft.com/office/drawing/2014/main" id="{AE6B5A7D-7BD8-114C-9DD5-975EAB6DCA6E}"/>
                </a:ext>
              </a:extLst>
            </p:cNvPr>
            <p:cNvSpPr/>
            <p:nvPr/>
          </p:nvSpPr>
          <p:spPr>
            <a:xfrm rot="1995755">
              <a:off x="7182945" y="5273393"/>
              <a:ext cx="106081" cy="208230"/>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6" name="Picture 45">
            <a:extLst>
              <a:ext uri="{FF2B5EF4-FFF2-40B4-BE49-F238E27FC236}">
                <a16:creationId xmlns:a16="http://schemas.microsoft.com/office/drawing/2014/main" id="{82AD1FB9-FC5D-254B-948C-6C9E3F706E21}"/>
              </a:ext>
            </a:extLst>
          </p:cNvPr>
          <p:cNvPicPr>
            <a:picLocks noChangeAspect="1"/>
          </p:cNvPicPr>
          <p:nvPr/>
        </p:nvPicPr>
        <p:blipFill>
          <a:blip r:embed="rId12"/>
          <a:stretch>
            <a:fillRect/>
          </a:stretch>
        </p:blipFill>
        <p:spPr>
          <a:xfrm rot="2769477">
            <a:off x="2630311" y="14808303"/>
            <a:ext cx="925114" cy="319163"/>
          </a:xfrm>
          <a:prstGeom prst="rect">
            <a:avLst/>
          </a:prstGeom>
        </p:spPr>
      </p:pic>
      <p:pic>
        <p:nvPicPr>
          <p:cNvPr id="73" name="Image" descr="Image">
            <a:extLst>
              <a:ext uri="{FF2B5EF4-FFF2-40B4-BE49-F238E27FC236}">
                <a16:creationId xmlns:a16="http://schemas.microsoft.com/office/drawing/2014/main" id="{5108CBC0-339F-7D48-AED4-B5A83818941B}"/>
              </a:ext>
            </a:extLst>
          </p:cNvPr>
          <p:cNvPicPr>
            <a:picLocks noChangeAspect="1"/>
          </p:cNvPicPr>
          <p:nvPr/>
        </p:nvPicPr>
        <p:blipFill>
          <a:blip r:embed="rId13"/>
          <a:stretch>
            <a:fillRect/>
          </a:stretch>
        </p:blipFill>
        <p:spPr>
          <a:xfrm>
            <a:off x="5008206" y="15948991"/>
            <a:ext cx="1397000" cy="1155700"/>
          </a:xfrm>
          <a:prstGeom prst="rect">
            <a:avLst/>
          </a:prstGeom>
          <a:ln w="12700">
            <a:miter lim="400000"/>
          </a:ln>
        </p:spPr>
      </p:pic>
      <p:pic>
        <p:nvPicPr>
          <p:cNvPr id="74" name="Image" descr="Image">
            <a:extLst>
              <a:ext uri="{FF2B5EF4-FFF2-40B4-BE49-F238E27FC236}">
                <a16:creationId xmlns:a16="http://schemas.microsoft.com/office/drawing/2014/main" id="{20D17EBF-4393-F54A-9FB7-6A242D6431AD}"/>
              </a:ext>
            </a:extLst>
          </p:cNvPr>
          <p:cNvPicPr>
            <a:picLocks noChangeAspect="1"/>
          </p:cNvPicPr>
          <p:nvPr/>
        </p:nvPicPr>
        <p:blipFill>
          <a:blip r:embed="rId13"/>
          <a:stretch>
            <a:fillRect/>
          </a:stretch>
        </p:blipFill>
        <p:spPr>
          <a:xfrm>
            <a:off x="5236806" y="14437691"/>
            <a:ext cx="1397000" cy="1155700"/>
          </a:xfrm>
          <a:prstGeom prst="rect">
            <a:avLst/>
          </a:prstGeom>
          <a:ln w="12700">
            <a:miter lim="400000"/>
          </a:ln>
        </p:spPr>
      </p:pic>
      <p:pic>
        <p:nvPicPr>
          <p:cNvPr id="76" name="Image" descr="Image">
            <a:extLst>
              <a:ext uri="{FF2B5EF4-FFF2-40B4-BE49-F238E27FC236}">
                <a16:creationId xmlns:a16="http://schemas.microsoft.com/office/drawing/2014/main" id="{3819F498-A7B8-4E4A-9B53-934E87E7F100}"/>
              </a:ext>
            </a:extLst>
          </p:cNvPr>
          <p:cNvPicPr>
            <a:picLocks noChangeAspect="1"/>
          </p:cNvPicPr>
          <p:nvPr/>
        </p:nvPicPr>
        <p:blipFill>
          <a:blip r:embed="rId13"/>
          <a:stretch>
            <a:fillRect/>
          </a:stretch>
        </p:blipFill>
        <p:spPr>
          <a:xfrm>
            <a:off x="5198706" y="13840791"/>
            <a:ext cx="1397000" cy="1155700"/>
          </a:xfrm>
          <a:prstGeom prst="rect">
            <a:avLst/>
          </a:prstGeom>
          <a:ln w="12700">
            <a:miter lim="400000"/>
          </a:ln>
        </p:spPr>
      </p:pic>
      <p:sp>
        <p:nvSpPr>
          <p:cNvPr id="78" name="Line">
            <a:extLst>
              <a:ext uri="{FF2B5EF4-FFF2-40B4-BE49-F238E27FC236}">
                <a16:creationId xmlns:a16="http://schemas.microsoft.com/office/drawing/2014/main" id="{E8F00A2A-914F-7F42-B182-FDFF881C92FF}"/>
              </a:ext>
            </a:extLst>
          </p:cNvPr>
          <p:cNvSpPr/>
          <p:nvPr/>
        </p:nvSpPr>
        <p:spPr>
          <a:xfrm>
            <a:off x="4207328" y="14292141"/>
            <a:ext cx="1135134" cy="1"/>
          </a:xfrm>
          <a:prstGeom prst="line">
            <a:avLst/>
          </a:prstGeom>
          <a:ln w="50800">
            <a:solidFill>
              <a:schemeClr val="accent1">
                <a:hueOff val="114395"/>
                <a:lumOff val="-24975"/>
              </a:schemeClr>
            </a:solidFill>
            <a:miter lim="400000"/>
            <a:tailEnd type="triangle"/>
          </a:ln>
        </p:spPr>
        <p:txBody>
          <a:bodyPr lIns="0" tIns="0" rIns="0" bIns="0"/>
          <a:lstStyle/>
          <a:p>
            <a:pPr algn="ctr">
              <a:spcBef>
                <a:spcPts val="0"/>
              </a:spcBef>
              <a:defRPr sz="2400" spc="0">
                <a:solidFill>
                  <a:srgbClr val="FFFFFF"/>
                </a:solidFill>
                <a:latin typeface="DIN Alternate"/>
                <a:ea typeface="DIN Alternate"/>
                <a:cs typeface="DIN Alternate"/>
                <a:sym typeface="DIN Alternate"/>
              </a:defRPr>
            </a:pPr>
            <a:endParaRPr/>
          </a:p>
        </p:txBody>
      </p:sp>
      <p:sp>
        <p:nvSpPr>
          <p:cNvPr id="79" name="Line">
            <a:extLst>
              <a:ext uri="{FF2B5EF4-FFF2-40B4-BE49-F238E27FC236}">
                <a16:creationId xmlns:a16="http://schemas.microsoft.com/office/drawing/2014/main" id="{4FACA0F3-6DA1-5546-8C55-1BFFBB6BEA88}"/>
              </a:ext>
            </a:extLst>
          </p:cNvPr>
          <p:cNvSpPr/>
          <p:nvPr/>
        </p:nvSpPr>
        <p:spPr>
          <a:xfrm>
            <a:off x="3884645" y="15730411"/>
            <a:ext cx="1225525" cy="712918"/>
          </a:xfrm>
          <a:prstGeom prst="line">
            <a:avLst/>
          </a:prstGeom>
          <a:ln w="50800">
            <a:solidFill>
              <a:schemeClr val="accent5">
                <a:lumOff val="-29866"/>
              </a:schemeClr>
            </a:solidFill>
            <a:miter lim="400000"/>
            <a:tailEnd type="triangle"/>
          </a:ln>
        </p:spPr>
        <p:txBody>
          <a:bodyPr lIns="0" tIns="0" rIns="0" bIns="0"/>
          <a:lstStyle/>
          <a:p>
            <a:pPr algn="ctr">
              <a:spcBef>
                <a:spcPts val="0"/>
              </a:spcBef>
              <a:defRPr sz="2400" spc="0">
                <a:solidFill>
                  <a:srgbClr val="FFFFFF"/>
                </a:solidFill>
                <a:latin typeface="DIN Alternate"/>
                <a:ea typeface="DIN Alternate"/>
                <a:cs typeface="DIN Alternate"/>
                <a:sym typeface="DIN Alternate"/>
              </a:defRPr>
            </a:pPr>
            <a:endParaRPr/>
          </a:p>
        </p:txBody>
      </p:sp>
      <p:sp>
        <p:nvSpPr>
          <p:cNvPr id="80" name="Line">
            <a:extLst>
              <a:ext uri="{FF2B5EF4-FFF2-40B4-BE49-F238E27FC236}">
                <a16:creationId xmlns:a16="http://schemas.microsoft.com/office/drawing/2014/main" id="{EB3B184E-1167-A744-94E6-18AC56C67FDC}"/>
              </a:ext>
            </a:extLst>
          </p:cNvPr>
          <p:cNvSpPr/>
          <p:nvPr/>
        </p:nvSpPr>
        <p:spPr>
          <a:xfrm>
            <a:off x="4202145" y="14901741"/>
            <a:ext cx="1135134" cy="1"/>
          </a:xfrm>
          <a:prstGeom prst="line">
            <a:avLst/>
          </a:prstGeom>
          <a:ln w="50800">
            <a:solidFill>
              <a:schemeClr val="accent3">
                <a:hueOff val="914337"/>
                <a:satOff val="31515"/>
                <a:lumOff val="-30790"/>
              </a:schemeClr>
            </a:solidFill>
            <a:miter lim="400000"/>
            <a:tailEnd type="triangle"/>
          </a:ln>
        </p:spPr>
        <p:txBody>
          <a:bodyPr lIns="0" tIns="0" rIns="0" bIns="0"/>
          <a:lstStyle/>
          <a:p>
            <a:pPr algn="ctr">
              <a:spcBef>
                <a:spcPts val="0"/>
              </a:spcBef>
              <a:defRPr sz="2400" spc="0">
                <a:solidFill>
                  <a:srgbClr val="FFFFFF"/>
                </a:solidFill>
                <a:latin typeface="DIN Alternate"/>
                <a:ea typeface="DIN Alternate"/>
                <a:cs typeface="DIN Alternate"/>
                <a:sym typeface="DIN Alternate"/>
              </a:defRPr>
            </a:pPr>
            <a:endParaRPr/>
          </a:p>
        </p:txBody>
      </p:sp>
      <p:sp>
        <p:nvSpPr>
          <p:cNvPr id="81" name="}">
            <a:extLst>
              <a:ext uri="{FF2B5EF4-FFF2-40B4-BE49-F238E27FC236}">
                <a16:creationId xmlns:a16="http://schemas.microsoft.com/office/drawing/2014/main" id="{03BBB7EC-3C68-CD4B-8F4F-0B26918369F4}"/>
              </a:ext>
            </a:extLst>
          </p:cNvPr>
          <p:cNvSpPr txBox="1"/>
          <p:nvPr/>
        </p:nvSpPr>
        <p:spPr>
          <a:xfrm>
            <a:off x="6488223" y="13806481"/>
            <a:ext cx="509755" cy="15799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5000" spc="150"/>
            </a:lvl1pPr>
          </a:lstStyle>
          <a:p>
            <a:r>
              <a:rPr sz="9600" dirty="0"/>
              <a:t>}</a:t>
            </a:r>
          </a:p>
        </p:txBody>
      </p:sp>
      <p:sp>
        <p:nvSpPr>
          <p:cNvPr id="94" name="}">
            <a:extLst>
              <a:ext uri="{FF2B5EF4-FFF2-40B4-BE49-F238E27FC236}">
                <a16:creationId xmlns:a16="http://schemas.microsoft.com/office/drawing/2014/main" id="{79630B8D-0FDC-894E-846C-9C8C174B54EB}"/>
              </a:ext>
            </a:extLst>
          </p:cNvPr>
          <p:cNvSpPr txBox="1"/>
          <p:nvPr/>
        </p:nvSpPr>
        <p:spPr>
          <a:xfrm>
            <a:off x="6488223" y="15736881"/>
            <a:ext cx="509755" cy="15799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15000" spc="150"/>
            </a:lvl1pPr>
          </a:lstStyle>
          <a:p>
            <a:r>
              <a:rPr sz="9600" dirty="0"/>
              <a:t>}</a:t>
            </a:r>
          </a:p>
        </p:txBody>
      </p:sp>
      <p:sp>
        <p:nvSpPr>
          <p:cNvPr id="95" name="Target…">
            <a:extLst>
              <a:ext uri="{FF2B5EF4-FFF2-40B4-BE49-F238E27FC236}">
                <a16:creationId xmlns:a16="http://schemas.microsoft.com/office/drawing/2014/main" id="{3EC0E161-ADC6-0640-BC00-1D984F3BB0F5}"/>
              </a:ext>
            </a:extLst>
          </p:cNvPr>
          <p:cNvSpPr txBox="1"/>
          <p:nvPr/>
        </p:nvSpPr>
        <p:spPr>
          <a:xfrm>
            <a:off x="6958953" y="14024153"/>
            <a:ext cx="2184124" cy="13952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sz="2800" dirty="0"/>
              <a:t>Target</a:t>
            </a:r>
          </a:p>
          <a:p>
            <a:r>
              <a:rPr sz="2800" dirty="0"/>
              <a:t>fragmentation</a:t>
            </a:r>
          </a:p>
          <a:p>
            <a:r>
              <a:rPr sz="2800" dirty="0"/>
              <a:t>region</a:t>
            </a:r>
          </a:p>
        </p:txBody>
      </p:sp>
      <p:sp>
        <p:nvSpPr>
          <p:cNvPr id="96" name="Current…">
            <a:extLst>
              <a:ext uri="{FF2B5EF4-FFF2-40B4-BE49-F238E27FC236}">
                <a16:creationId xmlns:a16="http://schemas.microsoft.com/office/drawing/2014/main" id="{920439E7-FCB2-F946-B007-9A80370FBCCD}"/>
              </a:ext>
            </a:extLst>
          </p:cNvPr>
          <p:cNvSpPr txBox="1"/>
          <p:nvPr/>
        </p:nvSpPr>
        <p:spPr>
          <a:xfrm>
            <a:off x="6958953" y="15999833"/>
            <a:ext cx="2184124" cy="13952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sz="2800" dirty="0"/>
              <a:t>Current</a:t>
            </a:r>
          </a:p>
          <a:p>
            <a:r>
              <a:rPr sz="2800" dirty="0"/>
              <a:t>fragmentation</a:t>
            </a:r>
          </a:p>
          <a:p>
            <a:r>
              <a:rPr sz="2800" dirty="0"/>
              <a:t>region</a:t>
            </a:r>
          </a:p>
        </p:txBody>
      </p:sp>
      <p:cxnSp>
        <p:nvCxnSpPr>
          <p:cNvPr id="97" name="Straight Connector 96">
            <a:extLst>
              <a:ext uri="{FF2B5EF4-FFF2-40B4-BE49-F238E27FC236}">
                <a16:creationId xmlns:a16="http://schemas.microsoft.com/office/drawing/2014/main" id="{78EA2DA9-31AD-5B4C-8BBB-20FA60B4BB88}"/>
              </a:ext>
            </a:extLst>
          </p:cNvPr>
          <p:cNvCxnSpPr>
            <a:cxnSpLocks/>
          </p:cNvCxnSpPr>
          <p:nvPr/>
        </p:nvCxnSpPr>
        <p:spPr>
          <a:xfrm>
            <a:off x="1380603" y="15328757"/>
            <a:ext cx="2006731" cy="27899"/>
          </a:xfrm>
          <a:prstGeom prst="line">
            <a:avLst/>
          </a:prstGeom>
          <a:ln w="34925">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8" name="TextBox 97">
                <a:extLst>
                  <a:ext uri="{FF2B5EF4-FFF2-40B4-BE49-F238E27FC236}">
                    <a16:creationId xmlns:a16="http://schemas.microsoft.com/office/drawing/2014/main" id="{04C0C18E-BF2E-E549-BF92-EB7BE6FDCB99}"/>
                  </a:ext>
                </a:extLst>
              </p:cNvPr>
              <p:cNvSpPr txBox="1"/>
              <p:nvPr/>
            </p:nvSpPr>
            <p:spPr>
              <a:xfrm>
                <a:off x="1162336" y="15338281"/>
                <a:ext cx="281047" cy="52322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𝑁</m:t>
                      </m:r>
                    </m:oMath>
                  </m:oMathPara>
                </a14:m>
                <a:endParaRPr lang="en-US" sz="2800" dirty="0"/>
              </a:p>
            </p:txBody>
          </p:sp>
        </mc:Choice>
        <mc:Fallback xmlns="">
          <p:sp>
            <p:nvSpPr>
              <p:cNvPr id="98" name="TextBox 97">
                <a:extLst>
                  <a:ext uri="{FF2B5EF4-FFF2-40B4-BE49-F238E27FC236}">
                    <a16:creationId xmlns:a16="http://schemas.microsoft.com/office/drawing/2014/main" id="{04C0C18E-BF2E-E549-BF92-EB7BE6FDCB99}"/>
                  </a:ext>
                </a:extLst>
              </p:cNvPr>
              <p:cNvSpPr txBox="1">
                <a:spLocks noRot="1" noChangeAspect="1" noMove="1" noResize="1" noEditPoints="1" noAdjustHandles="1" noChangeArrowheads="1" noChangeShapeType="1" noTextEdit="1"/>
              </p:cNvSpPr>
              <p:nvPr/>
            </p:nvSpPr>
            <p:spPr>
              <a:xfrm>
                <a:off x="1162336" y="15338281"/>
                <a:ext cx="281047" cy="523220"/>
              </a:xfrm>
              <a:prstGeom prst="rect">
                <a:avLst/>
              </a:prstGeom>
              <a:blipFill>
                <a:blip r:embed="rId14"/>
                <a:stretch>
                  <a:fillRect l="-13043" r="-65217"/>
                </a:stretch>
              </a:blipFill>
            </p:spPr>
            <p:txBody>
              <a:bodyPr/>
              <a:lstStyle/>
              <a:p>
                <a:r>
                  <a:rPr lang="en-US">
                    <a:noFill/>
                  </a:rPr>
                  <a:t> </a:t>
                </a:r>
              </a:p>
            </p:txBody>
          </p:sp>
        </mc:Fallback>
      </mc:AlternateContent>
      <p:sp>
        <p:nvSpPr>
          <p:cNvPr id="99" name="Isosceles Triangle 68">
            <a:extLst>
              <a:ext uri="{FF2B5EF4-FFF2-40B4-BE49-F238E27FC236}">
                <a16:creationId xmlns:a16="http://schemas.microsoft.com/office/drawing/2014/main" id="{D8AD9D8E-8854-B847-8854-336CEB8514B4}"/>
              </a:ext>
            </a:extLst>
          </p:cNvPr>
          <p:cNvSpPr/>
          <p:nvPr/>
        </p:nvSpPr>
        <p:spPr>
          <a:xfrm rot="5400000">
            <a:off x="2098539" y="15284367"/>
            <a:ext cx="91440" cy="91440"/>
          </a:xfrm>
          <a:prstGeom prst="triangl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TextBox 90"/>
          <p:cNvSpPr txBox="1"/>
          <p:nvPr/>
        </p:nvSpPr>
        <p:spPr>
          <a:xfrm>
            <a:off x="14986611" y="12319949"/>
            <a:ext cx="24517411" cy="523220"/>
          </a:xfrm>
          <a:prstGeom prst="rect">
            <a:avLst/>
          </a:prstGeom>
          <a:solidFill>
            <a:schemeClr val="bg1">
              <a:alpha val="86000"/>
            </a:schemeClr>
          </a:solidFill>
          <a:effectLst/>
        </p:spPr>
        <p:txBody>
          <a:bodyPr wrap="square" rtlCol="0">
            <a:spAutoFit/>
          </a:bodyPr>
          <a:lstStyle/>
          <a:p>
            <a:pPr algn="ctr"/>
            <a:r>
              <a:rPr lang="en-US" sz="2800" dirty="0">
                <a:latin typeface="Palatino"/>
                <a:cs typeface="Palatino"/>
              </a:rPr>
              <a:t>Figure 2: Future EIC data bins as a function of </a:t>
            </a:r>
            <a:r>
              <a:rPr lang="en-US" sz="2800" i="1" dirty="0">
                <a:latin typeface="Palatino"/>
                <a:cs typeface="Palatino"/>
              </a:rPr>
              <a:t>P</a:t>
            </a:r>
            <a:r>
              <a:rPr lang="en-US" sz="2800" i="1" baseline="-25000" dirty="0">
                <a:latin typeface="Palatino"/>
                <a:cs typeface="Palatino"/>
              </a:rPr>
              <a:t>T </a:t>
            </a:r>
            <a:r>
              <a:rPr lang="en-US" sz="2800" dirty="0">
                <a:latin typeface="Palatino"/>
                <a:cs typeface="Palatino"/>
              </a:rPr>
              <a:t>and </a:t>
            </a:r>
            <a:r>
              <a:rPr lang="en-US" sz="2800" i="1" dirty="0" err="1">
                <a:latin typeface="Palatino"/>
                <a:cs typeface="Palatino"/>
              </a:rPr>
              <a:t>z</a:t>
            </a:r>
            <a:r>
              <a:rPr lang="en-US" sz="2800" i="1" baseline="-25000" dirty="0" err="1">
                <a:latin typeface="Palatino"/>
                <a:cs typeface="Palatino"/>
              </a:rPr>
              <a:t>h</a:t>
            </a:r>
            <a:r>
              <a:rPr lang="en-US" sz="2800" dirty="0">
                <a:latin typeface="Palatino"/>
                <a:cs typeface="Palatino"/>
              </a:rPr>
              <a:t>. The color bar represents the affinity to the TMD region.</a:t>
            </a:r>
          </a:p>
        </p:txBody>
      </p:sp>
      <p:sp>
        <p:nvSpPr>
          <p:cNvPr id="101" name="Content Placeholder 2">
            <a:extLst>
              <a:ext uri="{FF2B5EF4-FFF2-40B4-BE49-F238E27FC236}">
                <a16:creationId xmlns:a16="http://schemas.microsoft.com/office/drawing/2014/main" id="{A437C667-DE3A-7A48-A545-63B163C62CDA}"/>
              </a:ext>
            </a:extLst>
          </p:cNvPr>
          <p:cNvSpPr txBox="1">
            <a:spLocks/>
          </p:cNvSpPr>
          <p:nvPr/>
        </p:nvSpPr>
        <p:spPr>
          <a:xfrm>
            <a:off x="29177910" y="28965392"/>
            <a:ext cx="14220279" cy="3601268"/>
          </a:xfrm>
          <a:prstGeom prst="rect">
            <a:avLst/>
          </a:prstGeom>
          <a:solidFill>
            <a:schemeClr val="bg1">
              <a:alpha val="81000"/>
            </a:schemeClr>
          </a:solidFill>
        </p:spPr>
        <p:txBody>
          <a:bodyPr vert="horz" lIns="91440" tIns="182880" rIns="91440" bIns="45720" rtlCol="0">
            <a:normAutofit/>
          </a:bodyPr>
          <a:lst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baseline="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a:lstStyle>
          <a:p>
            <a:pPr marL="0" indent="0">
              <a:spcBef>
                <a:spcPts val="0"/>
              </a:spcBef>
              <a:buNone/>
            </a:pPr>
            <a:r>
              <a:rPr lang="en-US" sz="3200" dirty="0">
                <a:latin typeface="Palatino"/>
                <a:ea typeface="Palatino" charset="0"/>
                <a:cs typeface="Palatino" charset="0"/>
              </a:rPr>
              <a:t>We would like to acknowledge support from NSF under Contracts No. PHY-2012002(AP, SD), PHY-2011763 (DP) and DOE under Contract No. DE-FG02-07ER41460 (LG), and TMD Collaboration within DOE topical collaboration grant. </a:t>
            </a:r>
            <a:endParaRPr lang="en-US" sz="3200" b="1" dirty="0">
              <a:latin typeface="Palatino"/>
              <a:ea typeface="Palatino" charset="0"/>
              <a:cs typeface="Palatino" charset="0"/>
            </a:endParaRPr>
          </a:p>
        </p:txBody>
      </p:sp>
      <p:sp>
        <p:nvSpPr>
          <p:cNvPr id="36" name="TextBox 35"/>
          <p:cNvSpPr txBox="1"/>
          <p:nvPr/>
        </p:nvSpPr>
        <p:spPr>
          <a:xfrm>
            <a:off x="29668337" y="31120486"/>
            <a:ext cx="12700000" cy="1384995"/>
          </a:xfrm>
          <a:prstGeom prst="rect">
            <a:avLst/>
          </a:prstGeom>
          <a:noFill/>
        </p:spPr>
        <p:txBody>
          <a:bodyPr wrap="square" rtlCol="0">
            <a:spAutoFit/>
          </a:bodyPr>
          <a:lstStyle/>
          <a:p>
            <a:r>
              <a:rPr lang="en-US" sz="2800" dirty="0">
                <a:latin typeface="Palatino" charset="0"/>
                <a:ea typeface="Palatino" charset="0"/>
                <a:cs typeface="Palatino" charset="0"/>
              </a:rPr>
              <a:t>[1]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 Phys. Lett.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[2]</a:t>
            </a:r>
            <a:r>
              <a:rPr lang="is-IS" sz="2800" dirty="0"/>
              <a:t>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a:t>
            </a:r>
            <a:r>
              <a:rPr lang="en-US" sz="2800" dirty="0">
                <a:latin typeface="Palatino" charset="0"/>
                <a:ea typeface="Palatino" charset="0"/>
                <a:cs typeface="Palatino" charset="0"/>
              </a:rPr>
              <a:t>., </a:t>
            </a:r>
            <a:r>
              <a:rPr lang="en-US" sz="2800" dirty="0">
                <a:latin typeface="Palatino"/>
                <a:cs typeface="Palatino"/>
              </a:rPr>
              <a:t>JHEP </a:t>
            </a:r>
            <a:r>
              <a:rPr lang="en-US" sz="2800" b="1" dirty="0">
                <a:latin typeface="Palatino"/>
                <a:cs typeface="Palatino"/>
              </a:rPr>
              <a:t>10</a:t>
            </a:r>
            <a:r>
              <a:rPr lang="en-US" sz="2800" dirty="0">
                <a:latin typeface="Palatino"/>
                <a:cs typeface="Palatino"/>
              </a:rPr>
              <a:t>, 122 (2019)</a:t>
            </a:r>
          </a:p>
          <a:p>
            <a:r>
              <a:rPr lang="en-US" sz="2800" dirty="0">
                <a:latin typeface="Palatino" charset="0"/>
                <a:ea typeface="Palatino" charset="0"/>
                <a:cs typeface="Palatino" charset="0"/>
              </a:rPr>
              <a:t>[3] </a:t>
            </a:r>
            <a:r>
              <a:rPr lang="en-US" sz="2800" dirty="0">
                <a:latin typeface="Palatino"/>
                <a:cs typeface="Palatino"/>
              </a:rPr>
              <a:t>A. </a:t>
            </a:r>
            <a:r>
              <a:rPr lang="en-US" sz="2800" dirty="0" err="1">
                <a:latin typeface="Palatino"/>
                <a:cs typeface="Palatino"/>
              </a:rPr>
              <a:t>Accardi</a:t>
            </a:r>
            <a:r>
              <a:rPr lang="en-US" sz="2800" dirty="0">
                <a:latin typeface="Palatino"/>
                <a:cs typeface="Palatino"/>
              </a:rPr>
              <a:t>, et al., </a:t>
            </a:r>
            <a:r>
              <a:rPr lang="en-US" sz="2800" dirty="0" err="1">
                <a:latin typeface="Palatino"/>
                <a:cs typeface="Palatino"/>
              </a:rPr>
              <a:t>Eur.Phys</a:t>
            </a:r>
            <a:r>
              <a:rPr lang="en-US" sz="2800" dirty="0">
                <a:latin typeface="Palatino"/>
                <a:cs typeface="Palatino"/>
              </a:rPr>
              <a:t>. J.</a:t>
            </a:r>
            <a:r>
              <a:rPr lang="en-US" sz="2800" b="1" dirty="0">
                <a:latin typeface="Palatino"/>
                <a:cs typeface="Palatino"/>
              </a:rPr>
              <a:t>A52</a:t>
            </a:r>
            <a:r>
              <a:rPr lang="en-US" sz="2800" dirty="0">
                <a:latin typeface="Palatino"/>
                <a:cs typeface="Palatino"/>
              </a:rPr>
              <a:t>, 268 (2016)</a:t>
            </a:r>
            <a:endParaRPr lang="en-US" sz="2800" dirty="0">
              <a:latin typeface="Palatino" pitchFamily="2" charset="77"/>
              <a:ea typeface="Palatino" pitchFamily="2" charset="77"/>
              <a:cs typeface="Times New Roman" panose="02020603050405020304" pitchFamily="18" charset="0"/>
            </a:endParaRPr>
          </a:p>
        </p:txBody>
      </p:sp>
    </p:spTree>
    <p:extLst>
      <p:ext uri="{BB962C8B-B14F-4D97-AF65-F5344CB8AC3E}">
        <p14:creationId xmlns:p14="http://schemas.microsoft.com/office/powerpoint/2010/main" val="931198942"/>
      </p:ext>
    </p:extLst>
  </p:cSld>
  <p:clrMapOvr>
    <a:masterClrMapping/>
  </p:clrMapOvr>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1236</Words>
  <Application>Microsoft Macintosh PowerPoint</Application>
  <PresentationFormat>Custom</PresentationFormat>
  <Paragraphs>73</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Calibri Light</vt:lpstr>
      <vt:lpstr>Cambria</vt:lpstr>
      <vt:lpstr>Cambria Math</vt:lpstr>
      <vt:lpstr>DIN Alternate</vt:lpstr>
      <vt:lpstr>Palatino</vt:lpstr>
      <vt:lpstr>Medical Poster</vt:lpstr>
      <vt:lpstr>Regions of pion production in Semi-Inclusive Deep Inelastic Scattering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2020-10-16T15:17:16Z</cp:lastPrinted>
  <dcterms:modified xsi:type="dcterms:W3CDTF">2021-04-05T00:03:12Z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